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Cooper Hewitt Bold" charset="1" panose="00000000000000000000"/>
      <p:regular r:id="rId35"/>
    </p:embeddedFont>
    <p:embeddedFont>
      <p:font typeface="Inter Bold" charset="1" panose="020B0802030000000004"/>
      <p:regular r:id="rId36"/>
    </p:embeddedFont>
    <p:embeddedFont>
      <p:font typeface="New Icon Script" charset="1" panose="00000000000000000000"/>
      <p:regular r:id="rId37"/>
    </p:embeddedFont>
    <p:embeddedFont>
      <p:font typeface="Gotham Condensed Bold Italics" charset="1" panose="00000000000000000000"/>
      <p:regular r:id="rId38"/>
    </p:embeddedFont>
    <p:embeddedFont>
      <p:font typeface="Raleway Bold" charset="1" panose="00000000000000000000"/>
      <p:regular r:id="rId39"/>
    </p:embeddedFont>
    <p:embeddedFont>
      <p:font typeface="Raleway" charset="1" panose="00000000000000000000"/>
      <p:regular r:id="rId40"/>
    </p:embeddedFont>
    <p:embeddedFont>
      <p:font typeface="Inter" charset="1" panose="020B0502030000000004"/>
      <p:regular r:id="rId41"/>
    </p:embeddedFont>
    <p:embeddedFont>
      <p:font typeface="Aileron Bold" charset="1" panose="00000800000000000000"/>
      <p:regular r:id="rId42"/>
    </p:embeddedFont>
    <p:embeddedFont>
      <p:font typeface="Aileron" charset="1" panose="00000500000000000000"/>
      <p:regular r:id="rId43"/>
    </p:embeddedFont>
    <p:embeddedFont>
      <p:font typeface="Aileron Heavy" charset="1" panose="00000A00000000000000"/>
      <p:regular r:id="rId44"/>
    </p:embeddedFont>
    <p:embeddedFont>
      <p:font typeface="Canva Sans Bold" charset="1" panose="020B0803030501040103"/>
      <p:regular r:id="rId45"/>
    </p:embeddedFont>
    <p:embeddedFont>
      <p:font typeface="Canva Sans" charset="1" panose="020B0503030501040103"/>
      <p:regular r:id="rId46"/>
    </p:embeddedFont>
    <p:embeddedFont>
      <p:font typeface="Poppins Bold" charset="1" panose="00000800000000000000"/>
      <p:regular r:id="rId47"/>
    </p:embeddedFont>
    <p:embeddedFont>
      <p:font typeface="Poppins"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www.researchgate.net/publication/359207223_Door_Access_Control_Using_RFID_and_Voice_Recognition_System"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drive.google.com/file/d/1cT-Fqja-3PJ16KhHDC75xN4-MCDHBpyA/view?usp=sharing"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www.hqonline.com/blog/smart-bank-security-system-using-esp32?srsltid=AfmBOoqv2dNE2oL22GNdnGMYsurdR45A32NiYsw5M_oG9yolZLWoEfLj"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drive.google.com/file/d/1HZ2DL1ep-91Mv_YxmmtfwKXN3rdyD4EM/view?usp=sharing"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drive.google.com/file/d/1oPMsotsNXeaPDzZize5I0DIdWw0mJYYM/view?usp=sharing"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drive.google.com/file/d/1Zjl19bf2tUuCmWiMPNJdSapRFwwW5fWE/view?usp=sharing"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drive.google.com/file/d/1aund8SzD9jJlOjfrroPxWRD2mvuN1gi9/view?usp=sharing"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media/image40.jpeg" Type="http://schemas.openxmlformats.org/officeDocument/2006/relationships/image"/><Relationship Id="rId12" Target="../media/image41.jpeg" Type="http://schemas.openxmlformats.org/officeDocument/2006/relationships/image"/><Relationship Id="rId13" Target="https://drive.google.com/file/d/14h06T0ECcpihf8JFP3vNBDP2YQlELxRA/view?usp=sharing" TargetMode="External" Type="http://schemas.openxmlformats.org/officeDocument/2006/relationships/hyperlink"/><Relationship Id="rId14" Target="https://drive.google.com/file/d/12fqhxY4bsjW1a6BhVFBMvmjRDKLzchXc/view?usp=sharing" TargetMode="External" Type="http://schemas.openxmlformats.org/officeDocument/2006/relationships/hyperlink"/><Relationship Id="rId15" Target="https://drive.google.com/file/d/1NdRvDY3vpWN9sKkQubW14aE7jAJuOWKA/view?usp=sharing" TargetMode="External" Type="http://schemas.openxmlformats.org/officeDocument/2006/relationships/hyperlink"/><Relationship Id="rId16" Target="https://drive.google.com/file/d/15tuAW2yBn9eSwvKW5FjyZEeD4WqLhXf2/view?usp=sharing" TargetMode="External" Type="http://schemas.openxmlformats.org/officeDocument/2006/relationships/hyperlink"/><Relationship Id="rId17" Target="https://drive.google.com/file/d/15kh_yC_uRDD4JkJdbETuvJufG4V3v9fv/view?usp=sharing" TargetMode="External" Type="http://schemas.openxmlformats.org/officeDocument/2006/relationships/hyperlink"/><Relationship Id="rId18" Target="https://drive.google.com/file/d/1tZvStQRtj2Lm0oLrV25TBlqqUc4TL7aH/view?usp=sharing" TargetMode="External" Type="http://schemas.openxmlformats.org/officeDocument/2006/relationships/hyperlink"/><Relationship Id="rId2" Target="../media/image8.jpe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3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file/d/1zymoImN3-ov-00nFPjPtPiyM1utQUohk/view?usp=sharing" TargetMode="External" Type="http://schemas.openxmlformats.org/officeDocument/2006/relationships/hyperlink"/><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2.jpeg" Type="http://schemas.openxmlformats.org/officeDocument/2006/relationships/image"/><Relationship Id="rId8" Target="../media/VAGlwjafTMk.mp4" Type="http://schemas.openxmlformats.org/officeDocument/2006/relationships/video"/><Relationship Id="rId9" Target="../media/VAGlwjafTMk.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0.jpe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file/d/1oPMsotsNXeaPDzZize5I0DIdWw0mJYYM/view" TargetMode="External" Type="http://schemas.openxmlformats.org/officeDocument/2006/relationships/hyperlink"/><Relationship Id="rId11" Target="https://drive.google.com/file/d/1Zjl19bf2tUuCmWiMPNJdSapRFwwW5fWE/view" TargetMode="External" Type="http://schemas.openxmlformats.org/officeDocument/2006/relationships/hyperlink"/><Relationship Id="rId12" Target="https://www.hqonline.com/blog/smart-bank-security-system-using-esp32?srsltid=AfmBOoqv2dNE2oL22GNdnGMYsurdR45A32NiYsw5M_oG9yolZLWoEfLj" TargetMode="External" Type="http://schemas.openxmlformats.org/officeDocument/2006/relationships/hyperlink"/><Relationship Id="rId13" Target="https://www.doi.org/10.56726/IRJMETS53916" TargetMode="External" Type="http://schemas.openxmlformats.org/officeDocument/2006/relationships/hyperlink"/><Relationship Id="rId14" Target="https://drive.google.com/file/d/1PMy8yFOhAYRBiB7XzYX0yOLhwC6f4MEj/view?usp=sharing" TargetMode="External" Type="http://schemas.openxmlformats.org/officeDocument/2006/relationships/hyperlink"/><Relationship Id="rId15" Target="https://drive.google.com/file/d/1mP9BrCMyvQGDLlgRC_C_JrNcnahTc2V7/view?usp=sharing" TargetMode="External" Type="http://schemas.openxmlformats.org/officeDocument/2006/relationships/hyperlink"/><Relationship Id="rId2" Target="../media/image8.jpeg" Type="http://schemas.openxmlformats.org/officeDocument/2006/relationships/image"/><Relationship Id="rId3" Target="../media/image54.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https://drive.google.com/file/d/1cT-Fqja-3PJ16KhHDC75xN4-MCDHBpyA/view" TargetMode="External" Type="http://schemas.openxmlformats.org/officeDocument/2006/relationships/hyperlink"/><Relationship Id="rId9" Target="https://ijcrt.org/papers/IJCRT2304139.pdf"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1.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8.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906175" y="244518"/>
            <a:ext cx="12557958" cy="11160885"/>
          </a:xfrm>
          <a:custGeom>
            <a:avLst/>
            <a:gdLst/>
            <a:ahLst/>
            <a:cxnLst/>
            <a:rect r="r" b="b" t="t" l="l"/>
            <a:pathLst>
              <a:path h="11160885" w="12557958">
                <a:moveTo>
                  <a:pt x="0" y="0"/>
                </a:moveTo>
                <a:lnTo>
                  <a:pt x="12557957" y="0"/>
                </a:lnTo>
                <a:lnTo>
                  <a:pt x="12557957" y="11160885"/>
                </a:lnTo>
                <a:lnTo>
                  <a:pt x="0" y="11160885"/>
                </a:lnTo>
                <a:lnTo>
                  <a:pt x="0" y="0"/>
                </a:lnTo>
                <a:close/>
              </a:path>
            </a:pathLst>
          </a:custGeom>
          <a:blipFill>
            <a:blip r:embed="rId7">
              <a:alphaModFix amt="71000"/>
            </a:blip>
            <a:stretch>
              <a:fillRect l="0" t="0" r="0" b="0"/>
            </a:stretch>
          </a:blipFill>
        </p:spPr>
      </p:sp>
      <p:sp>
        <p:nvSpPr>
          <p:cNvPr name="Freeform 6" id="6"/>
          <p:cNvSpPr/>
          <p:nvPr/>
        </p:nvSpPr>
        <p:spPr>
          <a:xfrm flipH="false" flipV="false" rot="0">
            <a:off x="10938731" y="2387914"/>
            <a:ext cx="6492845" cy="6492845"/>
          </a:xfrm>
          <a:custGeom>
            <a:avLst/>
            <a:gdLst/>
            <a:ahLst/>
            <a:cxnLst/>
            <a:rect r="r" b="b" t="t" l="l"/>
            <a:pathLst>
              <a:path h="6492845" w="6492845">
                <a:moveTo>
                  <a:pt x="0" y="0"/>
                </a:moveTo>
                <a:lnTo>
                  <a:pt x="6492845" y="0"/>
                </a:lnTo>
                <a:lnTo>
                  <a:pt x="6492845" y="6492845"/>
                </a:lnTo>
                <a:lnTo>
                  <a:pt x="0" y="6492845"/>
                </a:lnTo>
                <a:lnTo>
                  <a:pt x="0" y="0"/>
                </a:lnTo>
                <a:close/>
              </a:path>
            </a:pathLst>
          </a:custGeom>
          <a:blipFill>
            <a:blip r:embed="rId8"/>
            <a:stretch>
              <a:fillRect l="0" t="0" r="0" b="0"/>
            </a:stretch>
          </a:blipFill>
        </p:spPr>
      </p:sp>
      <p:sp>
        <p:nvSpPr>
          <p:cNvPr name="TextBox 7" id="7"/>
          <p:cNvSpPr txBox="true"/>
          <p:nvPr/>
        </p:nvSpPr>
        <p:spPr>
          <a:xfrm rot="0">
            <a:off x="1028700" y="2830320"/>
            <a:ext cx="14081917" cy="1701800"/>
          </a:xfrm>
          <a:prstGeom prst="rect">
            <a:avLst/>
          </a:prstGeom>
        </p:spPr>
        <p:txBody>
          <a:bodyPr anchor="t" rtlCol="false" tIns="0" lIns="0" bIns="0" rIns="0">
            <a:spAutoFit/>
          </a:bodyPr>
          <a:lstStyle/>
          <a:p>
            <a:pPr algn="l">
              <a:lnSpc>
                <a:spcPts val="10899"/>
              </a:lnSpc>
            </a:pPr>
            <a:r>
              <a:rPr lang="en-US" sz="9999" b="true">
                <a:solidFill>
                  <a:srgbClr val="A429AA"/>
                </a:solidFill>
                <a:latin typeface="Cooper Hewitt Bold"/>
                <a:ea typeface="Cooper Hewitt Bold"/>
                <a:cs typeface="Cooper Hewitt Bold"/>
                <a:sym typeface="Cooper Hewitt Bold"/>
              </a:rPr>
              <a:t>SMART SECURE</a:t>
            </a:r>
          </a:p>
        </p:txBody>
      </p:sp>
      <p:sp>
        <p:nvSpPr>
          <p:cNvPr name="TextBox 8" id="8"/>
          <p:cNvSpPr txBox="true"/>
          <p:nvPr/>
        </p:nvSpPr>
        <p:spPr>
          <a:xfrm rot="0">
            <a:off x="1028700" y="4165978"/>
            <a:ext cx="12193018" cy="1701800"/>
          </a:xfrm>
          <a:prstGeom prst="rect">
            <a:avLst/>
          </a:prstGeom>
        </p:spPr>
        <p:txBody>
          <a:bodyPr anchor="t" rtlCol="false" tIns="0" lIns="0" bIns="0" rIns="0">
            <a:spAutoFit/>
          </a:bodyPr>
          <a:lstStyle/>
          <a:p>
            <a:pPr algn="l">
              <a:lnSpc>
                <a:spcPts val="10899"/>
              </a:lnSpc>
            </a:pPr>
            <a:r>
              <a:rPr lang="en-US" sz="9999" b="true">
                <a:solidFill>
                  <a:srgbClr val="FFFFFF"/>
                </a:solidFill>
                <a:latin typeface="Cooper Hewitt Bold"/>
                <a:ea typeface="Cooper Hewitt Bold"/>
                <a:cs typeface="Cooper Hewitt Bold"/>
                <a:sym typeface="Cooper Hewitt Bold"/>
              </a:rPr>
              <a:t>BANK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25530" y="3233482"/>
            <a:ext cx="10701499" cy="6609080"/>
          </a:xfrm>
          <a:prstGeom prst="rect">
            <a:avLst/>
          </a:prstGeom>
        </p:spPr>
        <p:txBody>
          <a:bodyPr anchor="t" rtlCol="false" tIns="0" lIns="0" bIns="0" rIns="0">
            <a:spAutoFit/>
          </a:bodyPr>
          <a:lstStyle/>
          <a:p>
            <a:pPr algn="l">
              <a:lnSpc>
                <a:spcPts val="3359"/>
              </a:lnSpc>
            </a:pPr>
            <a:r>
              <a:rPr lang="en-US" sz="2399" b="true">
                <a:solidFill>
                  <a:srgbClr val="A429AA"/>
                </a:solidFill>
                <a:latin typeface="Inter Bold"/>
                <a:ea typeface="Inter Bold"/>
                <a:cs typeface="Inter Bold"/>
                <a:sym typeface="Inter Bold"/>
              </a:rPr>
              <a:t>Internal Memory Technology:</a:t>
            </a:r>
            <a:r>
              <a:rPr lang="en-US" sz="2399">
                <a:solidFill>
                  <a:srgbClr val="FFFFFF"/>
                </a:solidFill>
                <a:latin typeface="Inter"/>
                <a:ea typeface="Inter"/>
                <a:cs typeface="Inter"/>
                <a:sym typeface="Inter"/>
              </a:rPr>
              <a:t> The ESP32’s SRAM stores sensor</a:t>
            </a:r>
            <a:r>
              <a:rPr lang="en-US" sz="2399">
                <a:solidFill>
                  <a:srgbClr val="FFFFFF"/>
                </a:solidFill>
                <a:latin typeface="Inter"/>
                <a:ea typeface="Inter"/>
                <a:cs typeface="Inter"/>
                <a:sym typeface="Inter"/>
              </a:rPr>
              <a:t> data and program variables, with error-checking mechanisms to ensure reliability.</a:t>
            </a:r>
          </a:p>
          <a:p>
            <a:pPr algn="l">
              <a:lnSpc>
                <a:spcPts val="3359"/>
              </a:lnSpc>
            </a:pPr>
          </a:p>
          <a:p>
            <a:pPr algn="l">
              <a:lnSpc>
                <a:spcPts val="3359"/>
              </a:lnSpc>
            </a:pPr>
            <a:r>
              <a:rPr lang="en-US" sz="2399" b="true">
                <a:solidFill>
                  <a:srgbClr val="A429AA"/>
                </a:solidFill>
                <a:latin typeface="Inter Bold"/>
                <a:ea typeface="Inter Bold"/>
                <a:cs typeface="Inter Bold"/>
                <a:sym typeface="Inter Bold"/>
              </a:rPr>
              <a:t>External Memory:</a:t>
            </a:r>
            <a:r>
              <a:rPr lang="en-US" sz="2399">
                <a:solidFill>
                  <a:srgbClr val="FFFFFF"/>
                </a:solidFill>
                <a:latin typeface="Inter"/>
                <a:ea typeface="Inter"/>
                <a:cs typeface="Inter"/>
                <a:sym typeface="Inter"/>
              </a:rPr>
              <a:t> Senso</a:t>
            </a:r>
            <a:r>
              <a:rPr lang="en-US" sz="2399">
                <a:solidFill>
                  <a:srgbClr val="FFFFFF"/>
                </a:solidFill>
                <a:latin typeface="Inter"/>
                <a:ea typeface="Inter"/>
                <a:cs typeface="Inter"/>
                <a:sym typeface="Inter"/>
              </a:rPr>
              <a:t>r logs could be stored on an SD card (future scope), leveraging magnetic/optical storage principles.</a:t>
            </a:r>
          </a:p>
          <a:p>
            <a:pPr algn="l">
              <a:lnSpc>
                <a:spcPts val="3359"/>
              </a:lnSpc>
            </a:pPr>
          </a:p>
          <a:p>
            <a:pPr algn="l">
              <a:lnSpc>
                <a:spcPts val="3359"/>
              </a:lnSpc>
            </a:pPr>
            <a:r>
              <a:rPr lang="en-US" sz="2399" b="true">
                <a:solidFill>
                  <a:srgbClr val="A429AA"/>
                </a:solidFill>
                <a:latin typeface="Inter Bold"/>
                <a:ea typeface="Inter Bold"/>
                <a:cs typeface="Inter Bold"/>
                <a:sym typeface="Inter Bold"/>
              </a:rPr>
              <a:t>Input/Output:</a:t>
            </a:r>
            <a:r>
              <a:rPr lang="en-US" sz="2399">
                <a:solidFill>
                  <a:srgbClr val="FFFFFF"/>
                </a:solidFill>
                <a:latin typeface="Inter"/>
                <a:ea typeface="Inter"/>
                <a:cs typeface="Inter"/>
                <a:sym typeface="Inter"/>
              </a:rPr>
              <a:t> The system uses programmed I/O for keypad input and interrupt-driven I/O for sensor triggers, optimizing response times.</a:t>
            </a:r>
          </a:p>
          <a:p>
            <a:pPr algn="l">
              <a:lnSpc>
                <a:spcPts val="3359"/>
              </a:lnSpc>
            </a:pPr>
          </a:p>
          <a:p>
            <a:pPr algn="l">
              <a:lnSpc>
                <a:spcPts val="3359"/>
              </a:lnSpc>
            </a:pPr>
            <a:r>
              <a:rPr lang="en-US" sz="2399" b="true">
                <a:solidFill>
                  <a:srgbClr val="A429AA"/>
                </a:solidFill>
                <a:latin typeface="Inter Bold"/>
                <a:ea typeface="Inter Bold"/>
                <a:cs typeface="Inter Bold"/>
                <a:sym typeface="Inter Bold"/>
              </a:rPr>
              <a:t>Computer Arithmetic:</a:t>
            </a:r>
            <a:r>
              <a:rPr lang="en-US" sz="2399">
                <a:solidFill>
                  <a:srgbClr val="FFFFFF"/>
                </a:solidFill>
                <a:latin typeface="Inter"/>
                <a:ea typeface="Inter"/>
                <a:cs typeface="Inter"/>
                <a:sym typeface="Inter"/>
              </a:rPr>
              <a:t> Integer comparisons (e.g., PIN validation) and floating-point calculations (e.g., temperature thresholds) are central to system logic.</a:t>
            </a:r>
          </a:p>
          <a:p>
            <a:pPr algn="l">
              <a:lnSpc>
                <a:spcPts val="3359"/>
              </a:lnSpc>
            </a:pPr>
          </a:p>
          <a:p>
            <a:pPr algn="l">
              <a:lnSpc>
                <a:spcPts val="3079"/>
              </a:lnSpc>
            </a:pPr>
            <a:r>
              <a:rPr lang="en-US" sz="2199" b="true">
                <a:solidFill>
                  <a:srgbClr val="A429AA"/>
                </a:solidFill>
                <a:latin typeface="Inter Bold"/>
                <a:ea typeface="Inter Bold"/>
                <a:cs typeface="Inter Bold"/>
                <a:sym typeface="Inter Bold"/>
              </a:rPr>
              <a:t>Processor Structure and Function:</a:t>
            </a:r>
            <a:r>
              <a:rPr lang="en-US" sz="2199">
                <a:solidFill>
                  <a:srgbClr val="FFFFFF"/>
                </a:solidFill>
                <a:latin typeface="Inter"/>
                <a:ea typeface="Inter"/>
                <a:cs typeface="Inter"/>
                <a:sym typeface="Inter"/>
              </a:rPr>
              <a:t> The ESP32’s dual-core processor and register organization enable efficient instruction pipelining for real-time processing.</a:t>
            </a:r>
          </a:p>
        </p:txBody>
      </p:sp>
      <p:sp>
        <p:nvSpPr>
          <p:cNvPr name="Freeform 4" id="4"/>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18290" y="1025670"/>
            <a:ext cx="6388953" cy="1218565"/>
          </a:xfrm>
          <a:prstGeom prst="rect">
            <a:avLst/>
          </a:prstGeom>
        </p:spPr>
        <p:txBody>
          <a:bodyPr anchor="t" rtlCol="false" tIns="0" lIns="0" bIns="0" rIns="0">
            <a:spAutoFit/>
          </a:bodyPr>
          <a:lstStyle/>
          <a:p>
            <a:pPr algn="l">
              <a:lnSpc>
                <a:spcPts val="8255"/>
              </a:lnSpc>
            </a:pPr>
            <a:r>
              <a:rPr lang="en-US" b="true" sz="6500">
                <a:solidFill>
                  <a:srgbClr val="A429AA"/>
                </a:solidFill>
                <a:latin typeface="Cooper Hewitt Bold"/>
                <a:ea typeface="Cooper Hewitt Bold"/>
                <a:cs typeface="Cooper Hewitt Bold"/>
                <a:sym typeface="Cooper Hewitt Bold"/>
              </a:rPr>
              <a:t>RELATION</a:t>
            </a:r>
          </a:p>
        </p:txBody>
      </p:sp>
      <p:sp>
        <p:nvSpPr>
          <p:cNvPr name="TextBox 7" id="7"/>
          <p:cNvSpPr txBox="true"/>
          <p:nvPr/>
        </p:nvSpPr>
        <p:spPr>
          <a:xfrm rot="0">
            <a:off x="1618290" y="2072785"/>
            <a:ext cx="12808473" cy="927100"/>
          </a:xfrm>
          <a:prstGeom prst="rect">
            <a:avLst/>
          </a:prstGeom>
        </p:spPr>
        <p:txBody>
          <a:bodyPr anchor="t" rtlCol="false" tIns="0" lIns="0" bIns="0" rIns="0">
            <a:spAutoFit/>
          </a:bodyPr>
          <a:lstStyle/>
          <a:p>
            <a:pPr algn="l">
              <a:lnSpc>
                <a:spcPts val="6350"/>
              </a:lnSpc>
            </a:pPr>
            <a:r>
              <a:rPr lang="en-US" sz="5000" b="true">
                <a:solidFill>
                  <a:srgbClr val="FFFFFF"/>
                </a:solidFill>
                <a:latin typeface="Cooper Hewitt Bold"/>
                <a:ea typeface="Cooper Hewitt Bold"/>
                <a:cs typeface="Cooper Hewitt Bold"/>
                <a:sym typeface="Cooper Hewitt Bold"/>
              </a:rPr>
              <a:t>COURSE MATERIAL</a:t>
            </a:r>
          </a:p>
        </p:txBody>
      </p:sp>
      <p:grpSp>
        <p:nvGrpSpPr>
          <p:cNvPr name="Group 8" id="8"/>
          <p:cNvGrpSpPr/>
          <p:nvPr/>
        </p:nvGrpSpPr>
        <p:grpSpPr>
          <a:xfrm rot="0">
            <a:off x="12500401" y="3888486"/>
            <a:ext cx="5470303" cy="3336111"/>
            <a:chOff x="0" y="0"/>
            <a:chExt cx="831047" cy="506821"/>
          </a:xfrm>
        </p:grpSpPr>
        <p:sp>
          <p:nvSpPr>
            <p:cNvPr name="Freeform 9" id="9"/>
            <p:cNvSpPr/>
            <p:nvPr/>
          </p:nvSpPr>
          <p:spPr>
            <a:xfrm flipH="false" flipV="false" rot="0">
              <a:off x="0" y="0"/>
              <a:ext cx="831047" cy="506821"/>
            </a:xfrm>
            <a:custGeom>
              <a:avLst/>
              <a:gdLst/>
              <a:ahLst/>
              <a:cxnLst/>
              <a:rect r="r" b="b" t="t" l="l"/>
              <a:pathLst>
                <a:path h="506821" w="831047">
                  <a:moveTo>
                    <a:pt x="627847" y="0"/>
                  </a:moveTo>
                  <a:lnTo>
                    <a:pt x="203200" y="0"/>
                  </a:lnTo>
                  <a:lnTo>
                    <a:pt x="0" y="253411"/>
                  </a:lnTo>
                  <a:lnTo>
                    <a:pt x="203200" y="506821"/>
                  </a:lnTo>
                  <a:lnTo>
                    <a:pt x="627847" y="506821"/>
                  </a:lnTo>
                  <a:lnTo>
                    <a:pt x="831047" y="253411"/>
                  </a:lnTo>
                  <a:lnTo>
                    <a:pt x="627847" y="0"/>
                  </a:lnTo>
                  <a:close/>
                </a:path>
              </a:pathLst>
            </a:custGeom>
            <a:solidFill>
              <a:srgbClr val="A429AA"/>
            </a:solidFill>
          </p:spPr>
        </p:sp>
        <p:sp>
          <p:nvSpPr>
            <p:cNvPr name="TextBox 10" id="10"/>
            <p:cNvSpPr txBox="true"/>
            <p:nvPr/>
          </p:nvSpPr>
          <p:spPr>
            <a:xfrm>
              <a:off x="152400" y="-47625"/>
              <a:ext cx="526247" cy="554446"/>
            </a:xfrm>
            <a:prstGeom prst="rect">
              <a:avLst/>
            </a:prstGeom>
          </p:spPr>
          <p:txBody>
            <a:bodyPr anchor="ctr" rtlCol="false" tIns="50800" lIns="50800" bIns="50800" rIns="50800"/>
            <a:lstStyle/>
            <a:p>
              <a:pPr algn="ctr">
                <a:lnSpc>
                  <a:spcPts val="2724"/>
                </a:lnSpc>
              </a:pPr>
            </a:p>
          </p:txBody>
        </p:sp>
      </p:grpSp>
      <p:grpSp>
        <p:nvGrpSpPr>
          <p:cNvPr name="Group 11" id="11"/>
          <p:cNvGrpSpPr/>
          <p:nvPr/>
        </p:nvGrpSpPr>
        <p:grpSpPr>
          <a:xfrm rot="0">
            <a:off x="12627029" y="4038275"/>
            <a:ext cx="5484894" cy="3336111"/>
            <a:chOff x="0" y="0"/>
            <a:chExt cx="823865" cy="501104"/>
          </a:xfrm>
        </p:grpSpPr>
        <p:sp>
          <p:nvSpPr>
            <p:cNvPr name="Freeform 12" id="12"/>
            <p:cNvSpPr/>
            <p:nvPr/>
          </p:nvSpPr>
          <p:spPr>
            <a:xfrm flipH="false" flipV="false" rot="0">
              <a:off x="0" y="0"/>
              <a:ext cx="823865" cy="501104"/>
            </a:xfrm>
            <a:custGeom>
              <a:avLst/>
              <a:gdLst/>
              <a:ahLst/>
              <a:cxnLst/>
              <a:rect r="r" b="b" t="t" l="l"/>
              <a:pathLst>
                <a:path h="501104" w="823865">
                  <a:moveTo>
                    <a:pt x="620665" y="0"/>
                  </a:moveTo>
                  <a:lnTo>
                    <a:pt x="203200" y="0"/>
                  </a:lnTo>
                  <a:lnTo>
                    <a:pt x="0" y="250552"/>
                  </a:lnTo>
                  <a:lnTo>
                    <a:pt x="203200" y="501104"/>
                  </a:lnTo>
                  <a:lnTo>
                    <a:pt x="620665" y="501104"/>
                  </a:lnTo>
                  <a:lnTo>
                    <a:pt x="823865" y="250552"/>
                  </a:lnTo>
                  <a:lnTo>
                    <a:pt x="620665" y="0"/>
                  </a:lnTo>
                  <a:close/>
                </a:path>
              </a:pathLst>
            </a:custGeom>
            <a:blipFill>
              <a:blip r:embed="rId7"/>
              <a:stretch>
                <a:fillRect l="-10823" t="0" r="-10823"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557801" y="3206296"/>
            <a:ext cx="10701499" cy="5799455"/>
          </a:xfrm>
          <a:prstGeom prst="rect">
            <a:avLst/>
          </a:prstGeom>
        </p:spPr>
        <p:txBody>
          <a:bodyPr anchor="t" rtlCol="false" tIns="0" lIns="0" bIns="0" rIns="0">
            <a:spAutoFit/>
          </a:bodyPr>
          <a:lstStyle/>
          <a:p>
            <a:pPr algn="just">
              <a:lnSpc>
                <a:spcPts val="3359"/>
              </a:lnSpc>
            </a:pPr>
            <a:r>
              <a:rPr lang="en-US" sz="2399" b="true">
                <a:solidFill>
                  <a:srgbClr val="A429AA"/>
                </a:solidFill>
                <a:latin typeface="Inter Bold"/>
                <a:ea typeface="Inter Bold"/>
                <a:cs typeface="Inter Bold"/>
                <a:sym typeface="Inter Bold"/>
              </a:rPr>
              <a:t>High Performance: </a:t>
            </a:r>
            <a:r>
              <a:rPr lang="en-US" sz="2399">
                <a:solidFill>
                  <a:srgbClr val="FFFFFF"/>
                </a:solidFill>
                <a:latin typeface="Inter"/>
                <a:ea typeface="Inter"/>
                <a:cs typeface="Inter"/>
                <a:sym typeface="Inter"/>
              </a:rPr>
              <a:t> Dual-core 32-bit CPU at 240</a:t>
            </a:r>
            <a:r>
              <a:rPr lang="en-US" sz="2399">
                <a:solidFill>
                  <a:srgbClr val="FFFFFF"/>
                </a:solidFill>
                <a:latin typeface="Inter"/>
                <a:ea typeface="Inter"/>
                <a:cs typeface="Inter"/>
                <a:sym typeface="Inter"/>
              </a:rPr>
              <a:t> MHz and approximately 520 KB of SRAM enable complex tasks and multitasking under FreeRTOS.</a:t>
            </a:r>
          </a:p>
          <a:p>
            <a:pPr algn="just">
              <a:lnSpc>
                <a:spcPts val="3359"/>
              </a:lnSpc>
            </a:pPr>
          </a:p>
          <a:p>
            <a:pPr algn="just">
              <a:lnSpc>
                <a:spcPts val="3359"/>
              </a:lnSpc>
            </a:pPr>
            <a:r>
              <a:rPr lang="en-US" sz="2399" b="true">
                <a:solidFill>
                  <a:srgbClr val="A429AA"/>
                </a:solidFill>
                <a:latin typeface="Inter Bold"/>
                <a:ea typeface="Inter Bold"/>
                <a:cs typeface="Inter Bold"/>
                <a:sym typeface="Inter Bold"/>
              </a:rPr>
              <a:t>Integrated Wireless: </a:t>
            </a:r>
            <a:r>
              <a:rPr lang="en-US" sz="2399">
                <a:solidFill>
                  <a:srgbClr val="FFFFFF"/>
                </a:solidFill>
                <a:latin typeface="Inter"/>
                <a:ea typeface="Inter"/>
                <a:cs typeface="Inter"/>
                <a:sym typeface="Inter"/>
              </a:rPr>
              <a:t>On-boa</a:t>
            </a:r>
            <a:r>
              <a:rPr lang="en-US" sz="2399">
                <a:solidFill>
                  <a:srgbClr val="FFFFFF"/>
                </a:solidFill>
                <a:latin typeface="Inter"/>
                <a:ea typeface="Inter"/>
                <a:cs typeface="Inter"/>
                <a:sym typeface="Inter"/>
              </a:rPr>
              <a:t>rd Wi-Fi and Bluetooth support reduces BOM and simplifies IoT integration .</a:t>
            </a:r>
          </a:p>
          <a:p>
            <a:pPr algn="just">
              <a:lnSpc>
                <a:spcPts val="3359"/>
              </a:lnSpc>
            </a:pPr>
          </a:p>
          <a:p>
            <a:pPr algn="just">
              <a:lnSpc>
                <a:spcPts val="3359"/>
              </a:lnSpc>
            </a:pPr>
            <a:r>
              <a:rPr lang="en-US" sz="2399" b="true">
                <a:solidFill>
                  <a:srgbClr val="A429AA"/>
                </a:solidFill>
                <a:latin typeface="Inter Bold"/>
                <a:ea typeface="Inter Bold"/>
                <a:cs typeface="Inter Bold"/>
                <a:sym typeface="Inter Bold"/>
              </a:rPr>
              <a:t>Rich </a:t>
            </a:r>
            <a:r>
              <a:rPr lang="en-US" sz="2399" b="true">
                <a:solidFill>
                  <a:srgbClr val="A429AA"/>
                </a:solidFill>
                <a:latin typeface="Inter Bold"/>
                <a:ea typeface="Inter Bold"/>
                <a:cs typeface="Inter Bold"/>
                <a:sym typeface="Inter Bold"/>
              </a:rPr>
              <a:t>I/O &amp; Peripherals: </a:t>
            </a:r>
            <a:r>
              <a:rPr lang="en-US" sz="2399">
                <a:solidFill>
                  <a:srgbClr val="FFFFFF"/>
                </a:solidFill>
                <a:latin typeface="Inter"/>
                <a:ea typeface="Inter"/>
                <a:cs typeface="Inter"/>
                <a:sym typeface="Inter"/>
              </a:rPr>
              <a:t>Abundant GPIOs, ADC channels, capacitive touch sensors, hardware PWM, and multiple serial interfaces .</a:t>
            </a:r>
          </a:p>
          <a:p>
            <a:pPr algn="just">
              <a:lnSpc>
                <a:spcPts val="3359"/>
              </a:lnSpc>
            </a:pPr>
          </a:p>
          <a:p>
            <a:pPr algn="just">
              <a:lnSpc>
                <a:spcPts val="3359"/>
              </a:lnSpc>
            </a:pPr>
            <a:r>
              <a:rPr lang="en-US" sz="2399" b="true">
                <a:solidFill>
                  <a:srgbClr val="A429AA"/>
                </a:solidFill>
                <a:latin typeface="Inter Bold"/>
                <a:ea typeface="Inter Bold"/>
                <a:cs typeface="Inter Bold"/>
                <a:sym typeface="Inter Bold"/>
              </a:rPr>
              <a:t>Low </a:t>
            </a:r>
            <a:r>
              <a:rPr lang="en-US" sz="2399" b="true">
                <a:solidFill>
                  <a:srgbClr val="A429AA"/>
                </a:solidFill>
                <a:latin typeface="Inter Bold"/>
                <a:ea typeface="Inter Bold"/>
                <a:cs typeface="Inter Bold"/>
                <a:sym typeface="Inter Bold"/>
              </a:rPr>
              <a:t>Cost:</a:t>
            </a:r>
            <a:r>
              <a:rPr lang="en-US" sz="2399">
                <a:solidFill>
                  <a:srgbClr val="FFFFFF"/>
                </a:solidFill>
                <a:latin typeface="Inter"/>
                <a:ea typeface="Inter"/>
                <a:cs typeface="Inter"/>
                <a:sym typeface="Inter"/>
              </a:rPr>
              <a:t> ESP32 dev-boards are available for around USD 6, offering strong performance per dollar.</a:t>
            </a:r>
          </a:p>
          <a:p>
            <a:pPr algn="just">
              <a:lnSpc>
                <a:spcPts val="3359"/>
              </a:lnSpc>
            </a:pPr>
          </a:p>
          <a:p>
            <a:pPr algn="just">
              <a:lnSpc>
                <a:spcPts val="3079"/>
              </a:lnSpc>
            </a:pPr>
            <a:r>
              <a:rPr lang="en-US" sz="2199" b="true">
                <a:solidFill>
                  <a:srgbClr val="A429AA"/>
                </a:solidFill>
                <a:latin typeface="Inter Bold"/>
                <a:ea typeface="Inter Bold"/>
                <a:cs typeface="Inter Bold"/>
                <a:sym typeface="Inter Bold"/>
              </a:rPr>
              <a:t>Ex</a:t>
            </a:r>
            <a:r>
              <a:rPr lang="en-US" sz="2199" b="true">
                <a:solidFill>
                  <a:srgbClr val="A429AA"/>
                </a:solidFill>
                <a:latin typeface="Inter Bold"/>
                <a:ea typeface="Inter Bold"/>
                <a:cs typeface="Inter Bold"/>
                <a:sym typeface="Inter Bold"/>
              </a:rPr>
              <a:t>tensible Ecosystem: </a:t>
            </a:r>
            <a:r>
              <a:rPr lang="en-US" sz="2199">
                <a:solidFill>
                  <a:srgbClr val="FFFFFF"/>
                </a:solidFill>
                <a:latin typeface="Inter"/>
                <a:ea typeface="Inter"/>
                <a:cs typeface="Inter"/>
                <a:sym typeface="Inter"/>
              </a:rPr>
              <a:t>Compatible with Arduino IDE, PlatformIO, and Espressif’s ESP-IDF, backed by an active community .</a:t>
            </a:r>
          </a:p>
        </p:txBody>
      </p:sp>
      <p:sp>
        <p:nvSpPr>
          <p:cNvPr name="Freeform 4" id="4"/>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1907" y="6172200"/>
            <a:ext cx="3893630" cy="4114800"/>
          </a:xfrm>
          <a:custGeom>
            <a:avLst/>
            <a:gdLst/>
            <a:ahLst/>
            <a:cxnLst/>
            <a:rect r="r" b="b" t="t" l="l"/>
            <a:pathLst>
              <a:path h="4114800" w="3893630">
                <a:moveTo>
                  <a:pt x="0" y="0"/>
                </a:moveTo>
                <a:lnTo>
                  <a:pt x="3893629" y="0"/>
                </a:lnTo>
                <a:lnTo>
                  <a:pt x="38936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18290" y="1025670"/>
            <a:ext cx="6388953" cy="1218565"/>
          </a:xfrm>
          <a:prstGeom prst="rect">
            <a:avLst/>
          </a:prstGeom>
        </p:spPr>
        <p:txBody>
          <a:bodyPr anchor="t" rtlCol="false" tIns="0" lIns="0" bIns="0" rIns="0">
            <a:spAutoFit/>
          </a:bodyPr>
          <a:lstStyle/>
          <a:p>
            <a:pPr algn="l">
              <a:lnSpc>
                <a:spcPts val="8255"/>
              </a:lnSpc>
            </a:pPr>
            <a:r>
              <a:rPr lang="en-US" b="true" sz="6500">
                <a:solidFill>
                  <a:srgbClr val="A429AA"/>
                </a:solidFill>
                <a:latin typeface="Cooper Hewitt Bold"/>
                <a:ea typeface="Cooper Hewitt Bold"/>
                <a:cs typeface="Cooper Hewitt Bold"/>
                <a:sym typeface="Cooper Hewitt Bold"/>
              </a:rPr>
              <a:t>ADVANTAGES</a:t>
            </a:r>
          </a:p>
        </p:txBody>
      </p:sp>
      <p:sp>
        <p:nvSpPr>
          <p:cNvPr name="TextBox 7" id="7"/>
          <p:cNvSpPr txBox="true"/>
          <p:nvPr/>
        </p:nvSpPr>
        <p:spPr>
          <a:xfrm rot="0">
            <a:off x="1618290" y="2072785"/>
            <a:ext cx="12808473" cy="927100"/>
          </a:xfrm>
          <a:prstGeom prst="rect">
            <a:avLst/>
          </a:prstGeom>
        </p:spPr>
        <p:txBody>
          <a:bodyPr anchor="t" rtlCol="false" tIns="0" lIns="0" bIns="0" rIns="0">
            <a:spAutoFit/>
          </a:bodyPr>
          <a:lstStyle/>
          <a:p>
            <a:pPr algn="l">
              <a:lnSpc>
                <a:spcPts val="6350"/>
              </a:lnSpc>
            </a:pPr>
            <a:r>
              <a:rPr lang="en-US" sz="5000" b="true">
                <a:solidFill>
                  <a:srgbClr val="FFFFFF"/>
                </a:solidFill>
                <a:latin typeface="Cooper Hewitt Bold"/>
                <a:ea typeface="Cooper Hewitt Bold"/>
                <a:cs typeface="Cooper Hewitt Bold"/>
                <a:sym typeface="Cooper Hewitt Bold"/>
              </a:rPr>
              <a:t>OF USING ESP32</a:t>
            </a:r>
          </a:p>
        </p:txBody>
      </p:sp>
      <p:grpSp>
        <p:nvGrpSpPr>
          <p:cNvPr name="Group 8" id="8"/>
          <p:cNvGrpSpPr/>
          <p:nvPr/>
        </p:nvGrpSpPr>
        <p:grpSpPr>
          <a:xfrm rot="0">
            <a:off x="536570" y="4311991"/>
            <a:ext cx="5470303" cy="3336111"/>
            <a:chOff x="0" y="0"/>
            <a:chExt cx="831047" cy="506821"/>
          </a:xfrm>
        </p:grpSpPr>
        <p:sp>
          <p:nvSpPr>
            <p:cNvPr name="Freeform 9" id="9"/>
            <p:cNvSpPr/>
            <p:nvPr/>
          </p:nvSpPr>
          <p:spPr>
            <a:xfrm flipH="false" flipV="false" rot="0">
              <a:off x="0" y="0"/>
              <a:ext cx="831047" cy="506821"/>
            </a:xfrm>
            <a:custGeom>
              <a:avLst/>
              <a:gdLst/>
              <a:ahLst/>
              <a:cxnLst/>
              <a:rect r="r" b="b" t="t" l="l"/>
              <a:pathLst>
                <a:path h="506821" w="831047">
                  <a:moveTo>
                    <a:pt x="627847" y="0"/>
                  </a:moveTo>
                  <a:lnTo>
                    <a:pt x="203200" y="0"/>
                  </a:lnTo>
                  <a:lnTo>
                    <a:pt x="0" y="253411"/>
                  </a:lnTo>
                  <a:lnTo>
                    <a:pt x="203200" y="506821"/>
                  </a:lnTo>
                  <a:lnTo>
                    <a:pt x="627847" y="506821"/>
                  </a:lnTo>
                  <a:lnTo>
                    <a:pt x="831047" y="253411"/>
                  </a:lnTo>
                  <a:lnTo>
                    <a:pt x="627847" y="0"/>
                  </a:lnTo>
                  <a:close/>
                </a:path>
              </a:pathLst>
            </a:custGeom>
            <a:solidFill>
              <a:srgbClr val="A429AA"/>
            </a:solidFill>
          </p:spPr>
        </p:sp>
        <p:sp>
          <p:nvSpPr>
            <p:cNvPr name="TextBox 10" id="10"/>
            <p:cNvSpPr txBox="true"/>
            <p:nvPr/>
          </p:nvSpPr>
          <p:spPr>
            <a:xfrm>
              <a:off x="152400" y="-47625"/>
              <a:ext cx="526247" cy="554446"/>
            </a:xfrm>
            <a:prstGeom prst="rect">
              <a:avLst/>
            </a:prstGeom>
          </p:spPr>
          <p:txBody>
            <a:bodyPr anchor="ctr" rtlCol="false" tIns="50800" lIns="50800" bIns="50800" rIns="50800"/>
            <a:lstStyle/>
            <a:p>
              <a:pPr algn="ctr">
                <a:lnSpc>
                  <a:spcPts val="2724"/>
                </a:lnSpc>
              </a:pPr>
            </a:p>
          </p:txBody>
        </p:sp>
      </p:grpSp>
      <p:grpSp>
        <p:nvGrpSpPr>
          <p:cNvPr name="Group 11" id="11"/>
          <p:cNvGrpSpPr/>
          <p:nvPr/>
        </p:nvGrpSpPr>
        <p:grpSpPr>
          <a:xfrm rot="0">
            <a:off x="663198" y="4461781"/>
            <a:ext cx="5484894" cy="3336111"/>
            <a:chOff x="0" y="0"/>
            <a:chExt cx="823865" cy="501104"/>
          </a:xfrm>
        </p:grpSpPr>
        <p:sp>
          <p:nvSpPr>
            <p:cNvPr name="Freeform 12" id="12"/>
            <p:cNvSpPr/>
            <p:nvPr/>
          </p:nvSpPr>
          <p:spPr>
            <a:xfrm flipH="false" flipV="false" rot="0">
              <a:off x="0" y="0"/>
              <a:ext cx="823865" cy="501104"/>
            </a:xfrm>
            <a:custGeom>
              <a:avLst/>
              <a:gdLst/>
              <a:ahLst/>
              <a:cxnLst/>
              <a:rect r="r" b="b" t="t" l="l"/>
              <a:pathLst>
                <a:path h="501104" w="823865">
                  <a:moveTo>
                    <a:pt x="620665" y="0"/>
                  </a:moveTo>
                  <a:lnTo>
                    <a:pt x="203200" y="0"/>
                  </a:lnTo>
                  <a:lnTo>
                    <a:pt x="0" y="250552"/>
                  </a:lnTo>
                  <a:lnTo>
                    <a:pt x="203200" y="501104"/>
                  </a:lnTo>
                  <a:lnTo>
                    <a:pt x="620665" y="501104"/>
                  </a:lnTo>
                  <a:lnTo>
                    <a:pt x="823865" y="250552"/>
                  </a:lnTo>
                  <a:lnTo>
                    <a:pt x="620665" y="0"/>
                  </a:lnTo>
                  <a:close/>
                </a:path>
              </a:pathLst>
            </a:custGeom>
            <a:blipFill>
              <a:blip r:embed="rId7"/>
              <a:stretch>
                <a:fillRect l="0" t="-4769" r="0" b="-4769"/>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PAPER(1)</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www.researchgate.net/publication/359207223_Door_Access_Control_Using_RFID_and_Voice_Recognition_System"/>
              </a:rPr>
              <a:t>REFRENCE</a:t>
            </a:r>
          </a:p>
        </p:txBody>
      </p:sp>
      <p:sp>
        <p:nvSpPr>
          <p:cNvPr name="TextBox 6" id="6"/>
          <p:cNvSpPr txBox="true"/>
          <p:nvPr/>
        </p:nvSpPr>
        <p:spPr>
          <a:xfrm rot="0">
            <a:off x="851187" y="3368421"/>
            <a:ext cx="3144790" cy="648144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An access-control system using dual authentication: voice recognition and RFID ca</a:t>
            </a:r>
            <a:r>
              <a:rPr lang="en-US" sz="1700">
                <a:solidFill>
                  <a:srgbClr val="000000"/>
                </a:solidFill>
                <a:latin typeface="Canva Sans"/>
                <a:ea typeface="Canva Sans"/>
                <a:cs typeface="Canva Sans"/>
                <a:sym typeface="Canva Sans"/>
              </a:rPr>
              <a:t>rd. Designed as a low-cost automated replacement for mechanical locks in small/medium offices.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Opens the door automatically upon identity verification.</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The aim of this developed system is to restrict the access of an office/location using Radio Frequency Identification (RFID) and voice recognition authentication, thus offering security to the lives and properties of people.</a:t>
            </a:r>
          </a:p>
        </p:txBody>
      </p:sp>
      <p:sp>
        <p:nvSpPr>
          <p:cNvPr name="TextBox 7" id="7"/>
          <p:cNvSpPr txBox="true"/>
          <p:nvPr/>
        </p:nvSpPr>
        <p:spPr>
          <a:xfrm rot="0">
            <a:off x="4213131" y="3368421"/>
            <a:ext cx="3144790" cy="5890895"/>
          </a:xfrm>
          <a:prstGeom prst="rect">
            <a:avLst/>
          </a:prstGeom>
        </p:spPr>
        <p:txBody>
          <a:bodyPr anchor="t" rtlCol="false" tIns="0" lIns="0" bIns="0" rIns="0">
            <a:spAutoFit/>
          </a:bodyPr>
          <a:lstStyle/>
          <a:p>
            <a:pPr algn="l">
              <a:lnSpc>
                <a:spcPts val="2380"/>
              </a:lnSpc>
            </a:pPr>
            <a:r>
              <a:rPr lang="en-US" sz="1700" b="true">
                <a:solidFill>
                  <a:srgbClr val="000000"/>
                </a:solidFill>
                <a:latin typeface="Canva Sans Bold"/>
                <a:ea typeface="Canva Sans Bold"/>
                <a:cs typeface="Canva Sans Bold"/>
                <a:sym typeface="Canva Sans Bold"/>
              </a:rPr>
              <a:t>Hardware: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Arduino Uno</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RFID reader (RC522) + active tags (~200 mm read range)·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Voice-recognition module(5 V; Tx→D2,Rx→D3)</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PIR motion s</a:t>
            </a:r>
            <a:r>
              <a:rPr lang="en-US" sz="1700">
                <a:solidFill>
                  <a:srgbClr val="000000"/>
                </a:solidFill>
                <a:latin typeface="Canva Sans"/>
                <a:ea typeface="Canva Sans"/>
                <a:cs typeface="Canva Sans"/>
                <a:sym typeface="Canva Sans"/>
              </a:rPr>
              <a:t>ensor → D7 on Arduino</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16x2 LCD via 12C (SCL→A5, SDA→ A4)</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Solenoid lock + relay + servo</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motor to open door for 5s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Power: SMPS 12 V</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buck converter to 5 V</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+12 V rechargeable battery backup authentication to increases security.</a:t>
            </a:r>
          </a:p>
          <a:p>
            <a:pPr algn="l">
              <a:lnSpc>
                <a:spcPts val="2380"/>
              </a:lnSpc>
            </a:pPr>
          </a:p>
        </p:txBody>
      </p:sp>
      <p:sp>
        <p:nvSpPr>
          <p:cNvPr name="TextBox 8" id="8"/>
          <p:cNvSpPr txBox="true"/>
          <p:nvPr/>
        </p:nvSpPr>
        <p:spPr>
          <a:xfrm rot="0">
            <a:off x="7576996" y="3368421"/>
            <a:ext cx="3144790" cy="6124575"/>
          </a:xfrm>
          <a:prstGeom prst="rect">
            <a:avLst/>
          </a:prstGeom>
        </p:spPr>
        <p:txBody>
          <a:bodyPr anchor="t" rtlCol="false" tIns="0" lIns="0" bIns="0" rIns="0">
            <a:spAutoFit/>
          </a:bodyPr>
          <a:lstStyle/>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Prevents unauthorized access, thereby safeguarding lives and property.</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Automates authentication (recognition, authorization), ensuring complete protection.</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Simplifies entry for authorized personnel and eliminates the need for security guards.</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Reduces data</a:t>
            </a:r>
            <a:r>
              <a:rPr lang="en-US" sz="1500">
                <a:solidFill>
                  <a:srgbClr val="000000"/>
                </a:solidFill>
                <a:latin typeface="Canva Sans"/>
                <a:ea typeface="Canva Sans"/>
                <a:cs typeface="Canva Sans"/>
                <a:sym typeface="Canva Sans"/>
              </a:rPr>
              <a:t> b</a:t>
            </a:r>
            <a:r>
              <a:rPr lang="en-US" sz="1500">
                <a:solidFill>
                  <a:srgbClr val="000000"/>
                </a:solidFill>
                <a:latin typeface="Canva Sans"/>
                <a:ea typeface="Canva Sans"/>
                <a:cs typeface="Canva Sans"/>
                <a:sym typeface="Canva Sans"/>
              </a:rPr>
              <a:t>reaches and theft by granting access only to trusted users</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Eliminates carrying multiple physical keys—RFID tags work non‑line‑of‑sight and can be read in bulk</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Voice biometrics are unique to each individual and cannot be stolen</a:t>
            </a:r>
          </a:p>
          <a:p>
            <a:pPr algn="l" marL="323850" indent="-161925" lvl="1">
              <a:lnSpc>
                <a:spcPts val="2100"/>
              </a:lnSpc>
              <a:buFont typeface="Arial"/>
              <a:buChar char="•"/>
            </a:pPr>
            <a:r>
              <a:rPr lang="en-US" sz="1500">
                <a:solidFill>
                  <a:srgbClr val="000000"/>
                </a:solidFill>
                <a:latin typeface="Canva Sans"/>
                <a:ea typeface="Canva Sans"/>
                <a:cs typeface="Canva Sans"/>
                <a:sym typeface="Canva Sans"/>
              </a:rPr>
              <a:t>Dual‑factor design provides a secure RFID fallback when voice recognition is impaired</a:t>
            </a:r>
          </a:p>
          <a:p>
            <a:pPr algn="l">
              <a:lnSpc>
                <a:spcPts val="2100"/>
              </a:lnSpc>
            </a:pPr>
          </a:p>
        </p:txBody>
      </p:sp>
      <p:sp>
        <p:nvSpPr>
          <p:cNvPr name="TextBox 9" id="9"/>
          <p:cNvSpPr txBox="true"/>
          <p:nvPr/>
        </p:nvSpPr>
        <p:spPr>
          <a:xfrm rot="0">
            <a:off x="10940861" y="3368421"/>
            <a:ext cx="3144790" cy="6617335"/>
          </a:xfrm>
          <a:prstGeom prst="rect">
            <a:avLst/>
          </a:prstGeom>
        </p:spPr>
        <p:txBody>
          <a:bodyPr anchor="t" rtlCol="false" tIns="0" lIns="0" bIns="0" rIns="0">
            <a:spAutoFit/>
          </a:bodyPr>
          <a:lstStyle/>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Voice recognition is unreliable in noisy environments or when the user is ill</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RFID cards can be easily lost or stol</a:t>
            </a:r>
            <a:r>
              <a:rPr lang="en-US" sz="1600">
                <a:solidFill>
                  <a:srgbClr val="000000"/>
                </a:solidFill>
                <a:latin typeface="Canva Sans"/>
                <a:ea typeface="Canva Sans"/>
                <a:cs typeface="Canva Sans"/>
                <a:sym typeface="Canva Sans"/>
              </a:rPr>
              <a:t>en</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RFID has a short read range (~20 cm), requiring close proximity</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PIR sensor may trigger falsely due to pets or heat sources</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No internal memory or database to log access events</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Lacks multi-factor fallback (e.g. no PIN or fingerprint option)</a:t>
            </a:r>
          </a:p>
          <a:p>
            <a:pPr algn="l" marL="345441" indent="-172721" lvl="1">
              <a:lnSpc>
                <a:spcPts val="2240"/>
              </a:lnSpc>
              <a:buFont typeface="Arial"/>
              <a:buChar char="•"/>
            </a:pPr>
            <a:r>
              <a:rPr lang="en-US" sz="1600">
                <a:solidFill>
                  <a:srgbClr val="000000"/>
                </a:solidFill>
                <a:latin typeface="Canva Sans"/>
                <a:ea typeface="Canva Sans"/>
                <a:cs typeface="Canva Sans"/>
                <a:sym typeface="Canva Sans"/>
              </a:rPr>
              <a:t>Arduino lacks built-in Wi-Fi or memory—ESP32 could offer better storage, wireless logging, and expansion options</a:t>
            </a:r>
          </a:p>
          <a:p>
            <a:pPr algn="l">
              <a:lnSpc>
                <a:spcPts val="2240"/>
              </a:lnSpc>
            </a:pPr>
          </a:p>
        </p:txBody>
      </p:sp>
      <p:sp>
        <p:nvSpPr>
          <p:cNvPr name="TextBox 10" id="10"/>
          <p:cNvSpPr txBox="true"/>
          <p:nvPr/>
        </p:nvSpPr>
        <p:spPr>
          <a:xfrm rot="0">
            <a:off x="14304726" y="3368421"/>
            <a:ext cx="3144790" cy="6657975"/>
          </a:xfrm>
          <a:prstGeom prst="rect">
            <a:avLst/>
          </a:prstGeom>
        </p:spPr>
        <p:txBody>
          <a:bodyPr anchor="t" rtlCol="false" tIns="0" lIns="0" bIns="0" rIns="0">
            <a:spAutoFit/>
          </a:bodyPr>
          <a:lstStyle/>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Startup: LCD shows</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ACCESS CONTROL SYSTEM AUTHENTICATED BY </a:t>
            </a:r>
            <a:r>
              <a:rPr lang="en-US" sz="1500">
                <a:solidFill>
                  <a:srgbClr val="000000"/>
                </a:solidFill>
                <a:latin typeface="Canva Sans"/>
                <a:ea typeface="Canva Sans"/>
                <a:cs typeface="Canva Sans"/>
                <a:sym typeface="Canva Sans"/>
              </a:rPr>
              <a:t>RFID AND VOICE RECOGNITION</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Motion detected (PIR): LCD → “WELCOME” then “SPEAK”</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V</a:t>
            </a:r>
            <a:r>
              <a:rPr lang="en-US" sz="1500">
                <a:solidFill>
                  <a:srgbClr val="000000"/>
                </a:solidFill>
                <a:latin typeface="Canva Sans"/>
                <a:ea typeface="Canva Sans"/>
                <a:cs typeface="Canva Sans"/>
                <a:sym typeface="Canva Sans"/>
              </a:rPr>
              <a:t>oice verification:</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If match → LCD “ACCESS GRANTED” / “WELCOME, USER”; energize relay → solenoid unlocks → servo opens door</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Else → LCD “SWIPE CARD”</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RFID verification: reader scans tag (≤200 mm) via serial link</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If UID match → LCD “ACCESS GRANTED” / “WELCOME, USER”; unlock and open as above</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If no match → LCD “ACCESS NOT GRANTED”; door remains locked</a:t>
            </a:r>
          </a:p>
          <a:p>
            <a:pPr algn="l" marL="323852" indent="-161926" lvl="1">
              <a:lnSpc>
                <a:spcPts val="2100"/>
              </a:lnSpc>
              <a:buFont typeface="Arial"/>
              <a:buChar char="•"/>
            </a:pPr>
            <a:r>
              <a:rPr lang="en-US" sz="1500">
                <a:solidFill>
                  <a:srgbClr val="000000"/>
                </a:solidFill>
                <a:latin typeface="Canva Sans"/>
                <a:ea typeface="Canva Sans"/>
                <a:cs typeface="Canva Sans"/>
                <a:sym typeface="Canva Sans"/>
              </a:rPr>
              <a:t>Auto‑close: servo shuts door after 5 seconds</a:t>
            </a:r>
          </a:p>
          <a:p>
            <a:pPr algn="l">
              <a:lnSpc>
                <a:spcPts val="21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PAPER(2)</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drive.google.com/file/d/1cT-Fqja-3PJ16KhHDC75xN4-MCDHBpyA/view?usp=sharing"/>
              </a:rPr>
              <a:t>REFRENCE</a:t>
            </a:r>
          </a:p>
        </p:txBody>
      </p:sp>
      <p:sp>
        <p:nvSpPr>
          <p:cNvPr name="TextBox 6" id="6"/>
          <p:cNvSpPr txBox="true"/>
          <p:nvPr/>
        </p:nvSpPr>
        <p:spPr>
          <a:xfrm rot="0">
            <a:off x="851187" y="3368421"/>
            <a:ext cx="3144790" cy="415607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 smart locker security solution using loT + Machine Learning+ Clou</a:t>
            </a:r>
            <a:r>
              <a:rPr lang="en-US" sz="1700">
                <a:solidFill>
                  <a:srgbClr val="000000"/>
                </a:solidFill>
                <a:latin typeface="Canva Sans"/>
                <a:ea typeface="Canva Sans"/>
                <a:cs typeface="Canva Sans"/>
                <a:sym typeface="Canva Sans"/>
              </a:rPr>
              <a:t>d.</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Combines biometric (face + fingerprint) and traditional (PIN) authentication.</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Uses image processing techniques like Viola-Jones and Gabor Filters.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Sends real-time alerts via Telegram &amp; SMS.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Integrated with safety sensors (fire/smoke).</a:t>
            </a:r>
          </a:p>
        </p:txBody>
      </p:sp>
      <p:sp>
        <p:nvSpPr>
          <p:cNvPr name="TextBox 7" id="7"/>
          <p:cNvSpPr txBox="true"/>
          <p:nvPr/>
        </p:nvSpPr>
        <p:spPr>
          <a:xfrm rot="0">
            <a:off x="4213131" y="3368421"/>
            <a:ext cx="3144790" cy="5788660"/>
          </a:xfrm>
          <a:prstGeom prst="rect">
            <a:avLst/>
          </a:prstGeom>
        </p:spPr>
        <p:txBody>
          <a:bodyPr anchor="t" rtlCol="false" tIns="0" lIns="0" bIns="0" rIns="0">
            <a:spAutoFit/>
          </a:bodyPr>
          <a:lstStyle/>
          <a:p>
            <a:pPr algn="l">
              <a:lnSpc>
                <a:spcPts val="2239"/>
              </a:lnSpc>
            </a:pPr>
            <a:r>
              <a:rPr lang="en-US" sz="1599" b="true">
                <a:solidFill>
                  <a:srgbClr val="000000"/>
                </a:solidFill>
                <a:latin typeface="Canva Sans Bold"/>
                <a:ea typeface="Canva Sans Bold"/>
                <a:cs typeface="Canva Sans Bold"/>
                <a:sym typeface="Canva Sans Bold"/>
              </a:rPr>
              <a:t>Hardware:</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Arduino Uno</a:t>
            </a:r>
            <a:r>
              <a:rPr lang="en-US" sz="1599">
                <a:solidFill>
                  <a:srgbClr val="000000"/>
                </a:solidFill>
                <a:latin typeface="Canva Sans"/>
                <a:ea typeface="Canva Sans"/>
                <a:cs typeface="Canva Sans"/>
                <a:sym typeface="Canva Sans"/>
              </a:rPr>
              <a:t>, LCD, </a:t>
            </a:r>
            <a:r>
              <a:rPr lang="en-US" sz="1599">
                <a:solidFill>
                  <a:srgbClr val="000000"/>
                </a:solidFill>
                <a:latin typeface="Canva Sans"/>
                <a:ea typeface="Canva Sans"/>
                <a:cs typeface="Canva Sans"/>
                <a:sym typeface="Canva Sans"/>
              </a:rPr>
              <a:t>R</a:t>
            </a:r>
            <a:r>
              <a:rPr lang="en-US" sz="1599">
                <a:solidFill>
                  <a:srgbClr val="000000"/>
                </a:solidFill>
                <a:latin typeface="Canva Sans"/>
                <a:ea typeface="Canva Sans"/>
                <a:cs typeface="Canva Sans"/>
                <a:sym typeface="Canva Sans"/>
              </a:rPr>
              <a:t>305 </a:t>
            </a:r>
            <a:r>
              <a:rPr lang="en-US" sz="1599">
                <a:solidFill>
                  <a:srgbClr val="000000"/>
                </a:solidFill>
                <a:latin typeface="Canva Sans"/>
                <a:ea typeface="Canva Sans"/>
                <a:cs typeface="Canva Sans"/>
                <a:sym typeface="Canva Sans"/>
              </a:rPr>
              <a:t>F</a:t>
            </a:r>
            <a:r>
              <a:rPr lang="en-US" sz="1599">
                <a:solidFill>
                  <a:srgbClr val="000000"/>
                </a:solidFill>
                <a:latin typeface="Canva Sans"/>
                <a:ea typeface="Canva Sans"/>
                <a:cs typeface="Canva Sans"/>
                <a:sym typeface="Canva Sans"/>
              </a:rPr>
              <a:t>ingerprint</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Sc</a:t>
            </a:r>
            <a:r>
              <a:rPr lang="en-US" sz="1599">
                <a:solidFill>
                  <a:srgbClr val="000000"/>
                </a:solidFill>
                <a:latin typeface="Canva Sans"/>
                <a:ea typeface="Canva Sans"/>
                <a:cs typeface="Canva Sans"/>
                <a:sym typeface="Canva Sans"/>
              </a:rPr>
              <a:t>a</a:t>
            </a:r>
            <a:r>
              <a:rPr lang="en-US" sz="1599">
                <a:solidFill>
                  <a:srgbClr val="000000"/>
                </a:solidFill>
                <a:latin typeface="Canva Sans"/>
                <a:ea typeface="Canva Sans"/>
                <a:cs typeface="Canva Sans"/>
                <a:sym typeface="Canva Sans"/>
              </a:rPr>
              <a:t>nn</a:t>
            </a:r>
            <a:r>
              <a:rPr lang="en-US" sz="1599">
                <a:solidFill>
                  <a:srgbClr val="000000"/>
                </a:solidFill>
                <a:latin typeface="Canva Sans"/>
                <a:ea typeface="Canva Sans"/>
                <a:cs typeface="Canva Sans"/>
                <a:sym typeface="Canva Sans"/>
              </a:rPr>
              <a:t>er</a:t>
            </a:r>
            <a:r>
              <a:rPr lang="en-US" sz="1599">
                <a:solidFill>
                  <a:srgbClr val="000000"/>
                </a:solidFill>
                <a:latin typeface="Canva Sans"/>
                <a:ea typeface="Canva Sans"/>
                <a:cs typeface="Canva Sans"/>
                <a:sym typeface="Canva Sans"/>
              </a:rPr>
              <a:t>.</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PI</a:t>
            </a:r>
            <a:r>
              <a:rPr lang="en-US" sz="1599">
                <a:solidFill>
                  <a:srgbClr val="000000"/>
                </a:solidFill>
                <a:latin typeface="Canva Sans"/>
                <a:ea typeface="Canva Sans"/>
                <a:cs typeface="Canva Sans"/>
                <a:sym typeface="Canva Sans"/>
              </a:rPr>
              <a:t>R</a:t>
            </a:r>
            <a:r>
              <a:rPr lang="en-US" sz="1599">
                <a:solidFill>
                  <a:srgbClr val="000000"/>
                </a:solidFill>
                <a:latin typeface="Canva Sans"/>
                <a:ea typeface="Canva Sans"/>
                <a:cs typeface="Canva Sans"/>
                <a:sym typeface="Canva Sans"/>
              </a:rPr>
              <a:t>,</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F</a:t>
            </a:r>
            <a:r>
              <a:rPr lang="en-US" sz="1599">
                <a:solidFill>
                  <a:srgbClr val="000000"/>
                </a:solidFill>
                <a:latin typeface="Canva Sans"/>
                <a:ea typeface="Canva Sans"/>
                <a:cs typeface="Canva Sans"/>
                <a:sym typeface="Canva Sans"/>
              </a:rPr>
              <a:t>i</a:t>
            </a:r>
            <a:r>
              <a:rPr lang="en-US" sz="1599">
                <a:solidFill>
                  <a:srgbClr val="000000"/>
                </a:solidFill>
                <a:latin typeface="Canva Sans"/>
                <a:ea typeface="Canva Sans"/>
                <a:cs typeface="Canva Sans"/>
                <a:sym typeface="Canva Sans"/>
              </a:rPr>
              <a:t>re/Smok</a:t>
            </a:r>
            <a:r>
              <a:rPr lang="en-US" sz="1599">
                <a:solidFill>
                  <a:srgbClr val="000000"/>
                </a:solidFill>
                <a:latin typeface="Canva Sans"/>
                <a:ea typeface="Canva Sans"/>
                <a:cs typeface="Canva Sans"/>
                <a:sym typeface="Canva Sans"/>
              </a:rPr>
              <a:t>e </a:t>
            </a:r>
            <a:r>
              <a:rPr lang="en-US" sz="1599">
                <a:solidFill>
                  <a:srgbClr val="000000"/>
                </a:solidFill>
                <a:latin typeface="Canva Sans"/>
                <a:ea typeface="Canva Sans"/>
                <a:cs typeface="Canva Sans"/>
                <a:sym typeface="Canva Sans"/>
              </a:rPr>
              <a:t>Sensor</a:t>
            </a:r>
            <a:r>
              <a:rPr lang="en-US" sz="1599">
                <a:solidFill>
                  <a:srgbClr val="000000"/>
                </a:solidFill>
                <a:latin typeface="Canva Sans"/>
                <a:ea typeface="Canva Sans"/>
                <a:cs typeface="Canva Sans"/>
                <a:sym typeface="Canva Sans"/>
              </a:rPr>
              <a:t>s</a:t>
            </a:r>
            <a:r>
              <a:rPr lang="en-US" sz="1599">
                <a:solidFill>
                  <a:srgbClr val="000000"/>
                </a:solidFill>
                <a:latin typeface="Canva Sans"/>
                <a:ea typeface="Canva Sans"/>
                <a:cs typeface="Canva Sans"/>
                <a:sym typeface="Canva Sans"/>
              </a:rPr>
              <a:t>,</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Ca</a:t>
            </a:r>
            <a:r>
              <a:rPr lang="en-US" sz="1599">
                <a:solidFill>
                  <a:srgbClr val="000000"/>
                </a:solidFill>
                <a:latin typeface="Canva Sans"/>
                <a:ea typeface="Canva Sans"/>
                <a:cs typeface="Canva Sans"/>
                <a:sym typeface="Canva Sans"/>
              </a:rPr>
              <a:t>mera</a:t>
            </a:r>
            <a:r>
              <a:rPr lang="en-US" sz="1599">
                <a:solidFill>
                  <a:srgbClr val="000000"/>
                </a:solidFill>
                <a:latin typeface="Canva Sans"/>
                <a:ea typeface="Canva Sans"/>
                <a:cs typeface="Canva Sans"/>
                <a:sym typeface="Canva Sans"/>
              </a:rPr>
              <a:t>.</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Buzzer, WiFi Modul</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S</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ftware:</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Fa</a:t>
            </a:r>
            <a:r>
              <a:rPr lang="en-US" sz="1599">
                <a:solidFill>
                  <a:srgbClr val="000000"/>
                </a:solidFill>
                <a:latin typeface="Canva Sans"/>
                <a:ea typeface="Canva Sans"/>
                <a:cs typeface="Canva Sans"/>
                <a:sym typeface="Canva Sans"/>
              </a:rPr>
              <a:t>ce</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recognition </a:t>
            </a:r>
            <a:r>
              <a:rPr lang="en-US" sz="1599">
                <a:solidFill>
                  <a:srgbClr val="000000"/>
                </a:solidFill>
                <a:latin typeface="Canva Sans"/>
                <a:ea typeface="Canva Sans"/>
                <a:cs typeface="Canva Sans"/>
                <a:sym typeface="Canva Sans"/>
              </a:rPr>
              <a:t>(Op</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nC</a:t>
            </a:r>
            <a:r>
              <a:rPr lang="en-US" sz="1599">
                <a:solidFill>
                  <a:srgbClr val="000000"/>
                </a:solidFill>
                <a:latin typeface="Canva Sans"/>
                <a:ea typeface="Canva Sans"/>
                <a:cs typeface="Canva Sans"/>
                <a:sym typeface="Canva Sans"/>
              </a:rPr>
              <a:t>V </a:t>
            </a:r>
            <a:r>
              <a:rPr lang="en-US" sz="1599">
                <a:solidFill>
                  <a:srgbClr val="000000"/>
                </a:solidFill>
                <a:latin typeface="Canva Sans"/>
                <a:ea typeface="Canva Sans"/>
                <a:cs typeface="Canva Sans"/>
                <a:sym typeface="Canva Sans"/>
              </a:rPr>
              <a:t>+ Haar</a:t>
            </a:r>
            <a:r>
              <a:rPr lang="en-US" sz="1599">
                <a:solidFill>
                  <a:srgbClr val="000000"/>
                </a:solidFill>
                <a:latin typeface="Canva Sans"/>
                <a:ea typeface="Canva Sans"/>
                <a:cs typeface="Canva Sans"/>
                <a:sym typeface="Canva Sans"/>
              </a:rPr>
              <a:t>)</a:t>
            </a:r>
            <a:r>
              <a:rPr lang="en-US" sz="1599">
                <a:solidFill>
                  <a:srgbClr val="000000"/>
                </a:solidFill>
                <a:latin typeface="Canva Sans"/>
                <a:ea typeface="Canva Sans"/>
                <a:cs typeface="Canva Sans"/>
                <a:sym typeface="Canva Sans"/>
              </a:rPr>
              <a:t>.</a:t>
            </a:r>
            <a:r>
              <a:rPr lang="en-US" sz="1599">
                <a:solidFill>
                  <a:srgbClr val="000000"/>
                </a:solidFill>
                <a:latin typeface="Canva Sans"/>
                <a:ea typeface="Canva Sans"/>
                <a:cs typeface="Canva Sans"/>
                <a:sym typeface="Canva Sans"/>
              </a:rPr>
              <a:t> </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F</a:t>
            </a:r>
            <a:r>
              <a:rPr lang="en-US" sz="1599">
                <a:solidFill>
                  <a:srgbClr val="000000"/>
                </a:solidFill>
                <a:latin typeface="Canva Sans"/>
                <a:ea typeface="Canva Sans"/>
                <a:cs typeface="Canva Sans"/>
                <a:sym typeface="Canva Sans"/>
              </a:rPr>
              <a:t>in</a:t>
            </a:r>
            <a:r>
              <a:rPr lang="en-US" sz="1599">
                <a:solidFill>
                  <a:srgbClr val="000000"/>
                </a:solidFill>
                <a:latin typeface="Canva Sans"/>
                <a:ea typeface="Canva Sans"/>
                <a:cs typeface="Canva Sans"/>
                <a:sym typeface="Canva Sans"/>
              </a:rPr>
              <a:t>g</a:t>
            </a:r>
            <a:r>
              <a:rPr lang="en-US" sz="1599">
                <a:solidFill>
                  <a:srgbClr val="000000"/>
                </a:solidFill>
                <a:latin typeface="Canva Sans"/>
                <a:ea typeface="Canva Sans"/>
                <a:cs typeface="Canva Sans"/>
                <a:sym typeface="Canva Sans"/>
              </a:rPr>
              <a:t>er</a:t>
            </a:r>
            <a:r>
              <a:rPr lang="en-US" sz="1599">
                <a:solidFill>
                  <a:srgbClr val="000000"/>
                </a:solidFill>
                <a:latin typeface="Canva Sans"/>
                <a:ea typeface="Canva Sans"/>
                <a:cs typeface="Canva Sans"/>
                <a:sym typeface="Canva Sans"/>
              </a:rPr>
              <a:t>pri</a:t>
            </a:r>
            <a:r>
              <a:rPr lang="en-US" sz="1599">
                <a:solidFill>
                  <a:srgbClr val="000000"/>
                </a:solidFill>
                <a:latin typeface="Canva Sans"/>
                <a:ea typeface="Canva Sans"/>
                <a:cs typeface="Canva Sans"/>
                <a:sym typeface="Canva Sans"/>
              </a:rPr>
              <a:t>n</a:t>
            </a:r>
            <a:r>
              <a:rPr lang="en-US" sz="1599">
                <a:solidFill>
                  <a:srgbClr val="000000"/>
                </a:solidFill>
                <a:latin typeface="Canva Sans"/>
                <a:ea typeface="Canva Sans"/>
                <a:cs typeface="Canva Sans"/>
                <a:sym typeface="Canva Sans"/>
              </a:rPr>
              <a:t>t</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a</a:t>
            </a:r>
            <a:r>
              <a:rPr lang="en-US" sz="1599">
                <a:solidFill>
                  <a:srgbClr val="000000"/>
                </a:solidFill>
                <a:latin typeface="Canva Sans"/>
                <a:ea typeface="Canva Sans"/>
                <a:cs typeface="Canva Sans"/>
                <a:sym typeface="Canva Sans"/>
              </a:rPr>
              <a:t>u</a:t>
            </a:r>
            <a:r>
              <a:rPr lang="en-US" sz="1599">
                <a:solidFill>
                  <a:srgbClr val="000000"/>
                </a:solidFill>
                <a:latin typeface="Canva Sans"/>
                <a:ea typeface="Canva Sans"/>
                <a:cs typeface="Canva Sans"/>
                <a:sym typeface="Canva Sans"/>
              </a:rPr>
              <a:t>thent</a:t>
            </a:r>
            <a:r>
              <a:rPr lang="en-US" sz="1599">
                <a:solidFill>
                  <a:srgbClr val="000000"/>
                </a:solidFill>
                <a:latin typeface="Canva Sans"/>
                <a:ea typeface="Canva Sans"/>
                <a:cs typeface="Canva Sans"/>
                <a:sym typeface="Canva Sans"/>
              </a:rPr>
              <a:t>i</a:t>
            </a:r>
            <a:r>
              <a:rPr lang="en-US" sz="1599">
                <a:solidFill>
                  <a:srgbClr val="000000"/>
                </a:solidFill>
                <a:latin typeface="Canva Sans"/>
                <a:ea typeface="Canva Sans"/>
                <a:cs typeface="Canva Sans"/>
                <a:sym typeface="Canva Sans"/>
              </a:rPr>
              <a:t>cati</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n,</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OTP</a:t>
            </a:r>
            <a:r>
              <a:rPr lang="en-US" sz="1599">
                <a:solidFill>
                  <a:srgbClr val="000000"/>
                </a:solidFill>
                <a:latin typeface="Canva Sans"/>
                <a:ea typeface="Canva Sans"/>
                <a:cs typeface="Canva Sans"/>
                <a:sym typeface="Canva Sans"/>
              </a:rPr>
              <a:t> via </a:t>
            </a:r>
            <a:r>
              <a:rPr lang="en-US" sz="1599">
                <a:solidFill>
                  <a:srgbClr val="000000"/>
                </a:solidFill>
                <a:latin typeface="Canva Sans"/>
                <a:ea typeface="Canva Sans"/>
                <a:cs typeface="Canva Sans"/>
                <a:sym typeface="Canva Sans"/>
              </a:rPr>
              <a:t>Telegram.</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Imag</a:t>
            </a:r>
            <a:r>
              <a:rPr lang="en-US" sz="1599">
                <a:solidFill>
                  <a:srgbClr val="000000"/>
                </a:solidFill>
                <a:latin typeface="Canva Sans"/>
                <a:ea typeface="Canva Sans"/>
                <a:cs typeface="Canva Sans"/>
                <a:sym typeface="Canva Sans"/>
              </a:rPr>
              <a:t>e </a:t>
            </a:r>
            <a:r>
              <a:rPr lang="en-US" sz="1599">
                <a:solidFill>
                  <a:srgbClr val="000000"/>
                </a:solidFill>
                <a:latin typeface="Canva Sans"/>
                <a:ea typeface="Canva Sans"/>
                <a:cs typeface="Canva Sans"/>
                <a:sym typeface="Canva Sans"/>
              </a:rPr>
              <a:t>mat</a:t>
            </a:r>
            <a:r>
              <a:rPr lang="en-US" sz="1599">
                <a:solidFill>
                  <a:srgbClr val="000000"/>
                </a:solidFill>
                <a:latin typeface="Canva Sans"/>
                <a:ea typeface="Canva Sans"/>
                <a:cs typeface="Canva Sans"/>
                <a:sym typeface="Canva Sans"/>
              </a:rPr>
              <a:t>c</a:t>
            </a:r>
            <a:r>
              <a:rPr lang="en-US" sz="1599">
                <a:solidFill>
                  <a:srgbClr val="000000"/>
                </a:solidFill>
                <a:latin typeface="Canva Sans"/>
                <a:ea typeface="Canva Sans"/>
                <a:cs typeface="Canva Sans"/>
                <a:sym typeface="Canva Sans"/>
              </a:rPr>
              <a:t>hing</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uses</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GLCM(textu</a:t>
            </a:r>
            <a:r>
              <a:rPr lang="en-US" sz="1599">
                <a:solidFill>
                  <a:srgbClr val="000000"/>
                </a:solidFill>
                <a:latin typeface="Canva Sans"/>
                <a:ea typeface="Canva Sans"/>
                <a:cs typeface="Canva Sans"/>
                <a:sym typeface="Canva Sans"/>
              </a:rPr>
              <a:t>re</a:t>
            </a:r>
            <a:r>
              <a:rPr lang="en-US" sz="1599">
                <a:solidFill>
                  <a:srgbClr val="000000"/>
                </a:solidFill>
                <a:latin typeface="Canva Sans"/>
                <a:ea typeface="Canva Sans"/>
                <a:cs typeface="Canva Sans"/>
                <a:sym typeface="Canva Sans"/>
              </a:rPr>
              <a:t> ana</a:t>
            </a:r>
            <a:r>
              <a:rPr lang="en-US" sz="1599">
                <a:solidFill>
                  <a:srgbClr val="000000"/>
                </a:solidFill>
                <a:latin typeface="Canva Sans"/>
                <a:ea typeface="Canva Sans"/>
                <a:cs typeface="Canva Sans"/>
                <a:sym typeface="Canva Sans"/>
              </a:rPr>
              <a:t>l</a:t>
            </a:r>
            <a:r>
              <a:rPr lang="en-US" sz="1599">
                <a:solidFill>
                  <a:srgbClr val="000000"/>
                </a:solidFill>
                <a:latin typeface="Canva Sans"/>
                <a:ea typeface="Canva Sans"/>
                <a:cs typeface="Canva Sans"/>
                <a:sym typeface="Canva Sans"/>
              </a:rPr>
              <a:t>ysis) </a:t>
            </a:r>
            <a:r>
              <a:rPr lang="en-US" sz="1599">
                <a:solidFill>
                  <a:srgbClr val="000000"/>
                </a:solidFill>
                <a:latin typeface="Canva Sans"/>
                <a:ea typeface="Canva Sans"/>
                <a:cs typeface="Canva Sans"/>
                <a:sym typeface="Canva Sans"/>
              </a:rPr>
              <a:t>a</a:t>
            </a:r>
            <a:r>
              <a:rPr lang="en-US" sz="1599">
                <a:solidFill>
                  <a:srgbClr val="000000"/>
                </a:solidFill>
                <a:latin typeface="Canva Sans"/>
                <a:ea typeface="Canva Sans"/>
                <a:cs typeface="Canva Sans"/>
                <a:sym typeface="Canva Sans"/>
              </a:rPr>
              <a:t>nd</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HOG</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(f</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atu</a:t>
            </a:r>
            <a:r>
              <a:rPr lang="en-US" sz="1599">
                <a:solidFill>
                  <a:srgbClr val="000000"/>
                </a:solidFill>
                <a:latin typeface="Canva Sans"/>
                <a:ea typeface="Canva Sans"/>
                <a:cs typeface="Canva Sans"/>
                <a:sym typeface="Canva Sans"/>
              </a:rPr>
              <a:t>r</a:t>
            </a:r>
            <a:r>
              <a:rPr lang="en-US" sz="1599">
                <a:solidFill>
                  <a:srgbClr val="000000"/>
                </a:solidFill>
                <a:latin typeface="Canva Sans"/>
                <a:ea typeface="Canva Sans"/>
                <a:cs typeface="Canva Sans"/>
                <a:sym typeface="Canva Sans"/>
              </a:rPr>
              <a:t>e </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rienta</a:t>
            </a:r>
            <a:r>
              <a:rPr lang="en-US" sz="1599">
                <a:solidFill>
                  <a:srgbClr val="000000"/>
                </a:solidFill>
                <a:latin typeface="Canva Sans"/>
                <a:ea typeface="Canva Sans"/>
                <a:cs typeface="Canva Sans"/>
                <a:sym typeface="Canva Sans"/>
              </a:rPr>
              <a:t>t</a:t>
            </a:r>
            <a:r>
              <a:rPr lang="en-US" sz="1599">
                <a:solidFill>
                  <a:srgbClr val="000000"/>
                </a:solidFill>
                <a:latin typeface="Canva Sans"/>
                <a:ea typeface="Canva Sans"/>
                <a:cs typeface="Canva Sans"/>
                <a:sym typeface="Canva Sans"/>
              </a:rPr>
              <a:t>i</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n).</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Sma</a:t>
            </a:r>
            <a:r>
              <a:rPr lang="en-US" sz="1599">
                <a:solidFill>
                  <a:srgbClr val="000000"/>
                </a:solidFill>
                <a:latin typeface="Canva Sans"/>
                <a:ea typeface="Canva Sans"/>
                <a:cs typeface="Canva Sans"/>
                <a:sym typeface="Canva Sans"/>
              </a:rPr>
              <a:t>rt </a:t>
            </a:r>
            <a:r>
              <a:rPr lang="en-US" sz="1599">
                <a:solidFill>
                  <a:srgbClr val="000000"/>
                </a:solidFill>
                <a:latin typeface="Canva Sans"/>
                <a:ea typeface="Canva Sans"/>
                <a:cs typeface="Canva Sans"/>
                <a:sym typeface="Canva Sans"/>
              </a:rPr>
              <a:t>decisi</a:t>
            </a:r>
            <a:r>
              <a:rPr lang="en-US" sz="1599">
                <a:solidFill>
                  <a:srgbClr val="000000"/>
                </a:solidFill>
                <a:latin typeface="Canva Sans"/>
                <a:ea typeface="Canva Sans"/>
                <a:cs typeface="Canva Sans"/>
                <a:sym typeface="Canva Sans"/>
              </a:rPr>
              <a:t>on </a:t>
            </a:r>
            <a:r>
              <a:rPr lang="en-US" sz="1599">
                <a:solidFill>
                  <a:srgbClr val="000000"/>
                </a:solidFill>
                <a:latin typeface="Canva Sans"/>
                <a:ea typeface="Canva Sans"/>
                <a:cs typeface="Canva Sans"/>
                <a:sym typeface="Canva Sans"/>
              </a:rPr>
              <a:t>l</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gic</a:t>
            </a:r>
            <a:r>
              <a:rPr lang="en-US" sz="1599">
                <a:solidFill>
                  <a:srgbClr val="000000"/>
                </a:solidFill>
                <a:latin typeface="Canva Sans"/>
                <a:ea typeface="Canva Sans"/>
                <a:cs typeface="Canva Sans"/>
                <a:sym typeface="Canva Sans"/>
              </a:rPr>
              <a:t> for </a:t>
            </a:r>
            <a:r>
              <a:rPr lang="en-US" sz="1599">
                <a:solidFill>
                  <a:srgbClr val="000000"/>
                </a:solidFill>
                <a:latin typeface="Canva Sans"/>
                <a:ea typeface="Canva Sans"/>
                <a:cs typeface="Canva Sans"/>
                <a:sym typeface="Canva Sans"/>
              </a:rPr>
              <a:t>a</a:t>
            </a:r>
            <a:r>
              <a:rPr lang="en-US" sz="1599">
                <a:solidFill>
                  <a:srgbClr val="000000"/>
                </a:solidFill>
                <a:latin typeface="Canva Sans"/>
                <a:ea typeface="Canva Sans"/>
                <a:cs typeface="Canva Sans"/>
                <a:sym typeface="Canva Sans"/>
              </a:rPr>
              <a:t>cce</a:t>
            </a:r>
            <a:r>
              <a:rPr lang="en-US" sz="1599">
                <a:solidFill>
                  <a:srgbClr val="000000"/>
                </a:solidFill>
                <a:latin typeface="Canva Sans"/>
                <a:ea typeface="Canva Sans"/>
                <a:cs typeface="Canva Sans"/>
                <a:sym typeface="Canva Sans"/>
              </a:rPr>
              <a:t>ss</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valida</a:t>
            </a:r>
            <a:r>
              <a:rPr lang="en-US" sz="1599">
                <a:solidFill>
                  <a:srgbClr val="000000"/>
                </a:solidFill>
                <a:latin typeface="Canva Sans"/>
                <a:ea typeface="Canva Sans"/>
                <a:cs typeface="Canva Sans"/>
                <a:sym typeface="Canva Sans"/>
              </a:rPr>
              <a:t>t</a:t>
            </a:r>
            <a:r>
              <a:rPr lang="en-US" sz="1599">
                <a:solidFill>
                  <a:srgbClr val="000000"/>
                </a:solidFill>
                <a:latin typeface="Canva Sans"/>
                <a:ea typeface="Canva Sans"/>
                <a:cs typeface="Canva Sans"/>
                <a:sym typeface="Canva Sans"/>
              </a:rPr>
              <a:t>i</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n.</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Buzzer</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and</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m</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ss</a:t>
            </a:r>
            <a:r>
              <a:rPr lang="en-US" sz="1599">
                <a:solidFill>
                  <a:srgbClr val="000000"/>
                </a:solidFill>
                <a:latin typeface="Canva Sans"/>
                <a:ea typeface="Canva Sans"/>
                <a:cs typeface="Canva Sans"/>
                <a:sym typeface="Canva Sans"/>
              </a:rPr>
              <a:t>age</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ale</a:t>
            </a:r>
            <a:r>
              <a:rPr lang="en-US" sz="1599">
                <a:solidFill>
                  <a:srgbClr val="000000"/>
                </a:solidFill>
                <a:latin typeface="Canva Sans"/>
                <a:ea typeface="Canva Sans"/>
                <a:cs typeface="Canva Sans"/>
                <a:sym typeface="Canva Sans"/>
              </a:rPr>
              <a:t>rt</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fo</a:t>
            </a:r>
            <a:r>
              <a:rPr lang="en-US" sz="1599">
                <a:solidFill>
                  <a:srgbClr val="000000"/>
                </a:solidFill>
                <a:latin typeface="Canva Sans"/>
                <a:ea typeface="Canva Sans"/>
                <a:cs typeface="Canva Sans"/>
                <a:sym typeface="Canva Sans"/>
              </a:rPr>
              <a:t>r </a:t>
            </a:r>
            <a:r>
              <a:rPr lang="en-US" sz="1599">
                <a:solidFill>
                  <a:srgbClr val="000000"/>
                </a:solidFill>
                <a:latin typeface="Canva Sans"/>
                <a:ea typeface="Canva Sans"/>
                <a:cs typeface="Canva Sans"/>
                <a:sym typeface="Canva Sans"/>
              </a:rPr>
              <a:t>un</a:t>
            </a:r>
            <a:r>
              <a:rPr lang="en-US" sz="1599">
                <a:solidFill>
                  <a:srgbClr val="000000"/>
                </a:solidFill>
                <a:latin typeface="Canva Sans"/>
                <a:ea typeface="Canva Sans"/>
                <a:cs typeface="Canva Sans"/>
                <a:sym typeface="Canva Sans"/>
              </a:rPr>
              <a:t>au</a:t>
            </a:r>
            <a:r>
              <a:rPr lang="en-US" sz="1599">
                <a:solidFill>
                  <a:srgbClr val="000000"/>
                </a:solidFill>
                <a:latin typeface="Canva Sans"/>
                <a:ea typeface="Canva Sans"/>
                <a:cs typeface="Canva Sans"/>
                <a:sym typeface="Canva Sans"/>
              </a:rPr>
              <a:t>thorized</a:t>
            </a:r>
            <a:r>
              <a:rPr lang="en-US" sz="1599">
                <a:solidFill>
                  <a:srgbClr val="000000"/>
                </a:solidFill>
                <a:latin typeface="Canva Sans"/>
                <a:ea typeface="Canva Sans"/>
                <a:cs typeface="Canva Sans"/>
                <a:sym typeface="Canva Sans"/>
              </a:rPr>
              <a:t> at</a:t>
            </a:r>
            <a:r>
              <a:rPr lang="en-US" sz="1599">
                <a:solidFill>
                  <a:srgbClr val="000000"/>
                </a:solidFill>
                <a:latin typeface="Canva Sans"/>
                <a:ea typeface="Canva Sans"/>
                <a:cs typeface="Canva Sans"/>
                <a:sym typeface="Canva Sans"/>
              </a:rPr>
              <a:t>t</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mpts.</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mo</a:t>
            </a:r>
            <a:r>
              <a:rPr lang="en-US" sz="1599">
                <a:solidFill>
                  <a:srgbClr val="000000"/>
                </a:solidFill>
                <a:latin typeface="Canva Sans"/>
                <a:ea typeface="Canva Sans"/>
                <a:cs typeface="Canva Sans"/>
                <a:sym typeface="Canva Sans"/>
              </a:rPr>
              <a:t>nit</a:t>
            </a:r>
            <a:r>
              <a:rPr lang="en-US" sz="1599">
                <a:solidFill>
                  <a:srgbClr val="000000"/>
                </a:solidFill>
                <a:latin typeface="Canva Sans"/>
                <a:ea typeface="Canva Sans"/>
                <a:cs typeface="Canva Sans"/>
                <a:sym typeface="Canva Sans"/>
              </a:rPr>
              <a:t>or</a:t>
            </a:r>
            <a:r>
              <a:rPr lang="en-US" sz="1599">
                <a:solidFill>
                  <a:srgbClr val="000000"/>
                </a:solidFill>
                <a:latin typeface="Canva Sans"/>
                <a:ea typeface="Canva Sans"/>
                <a:cs typeface="Canva Sans"/>
                <a:sym typeface="Canva Sans"/>
              </a:rPr>
              <a:t>in</a:t>
            </a:r>
            <a:r>
              <a:rPr lang="en-US" sz="1599">
                <a:solidFill>
                  <a:srgbClr val="000000"/>
                </a:solidFill>
                <a:latin typeface="Canva Sans"/>
                <a:ea typeface="Canva Sans"/>
                <a:cs typeface="Canva Sans"/>
                <a:sym typeface="Canva Sans"/>
              </a:rPr>
              <a:t>g</a:t>
            </a:r>
            <a:r>
              <a:rPr lang="en-US" sz="1599">
                <a:solidFill>
                  <a:srgbClr val="000000"/>
                </a:solidFill>
                <a:latin typeface="Canva Sans"/>
                <a:ea typeface="Canva Sans"/>
                <a:cs typeface="Canva Sans"/>
                <a:sym typeface="Canva Sans"/>
              </a:rPr>
              <a:t> t</a:t>
            </a:r>
            <a:r>
              <a:rPr lang="en-US" sz="1599">
                <a:solidFill>
                  <a:srgbClr val="000000"/>
                </a:solidFill>
                <a:latin typeface="Canva Sans"/>
                <a:ea typeface="Canva Sans"/>
                <a:cs typeface="Canva Sans"/>
                <a:sym typeface="Canva Sans"/>
              </a:rPr>
              <a:t>hr</a:t>
            </a:r>
            <a:r>
              <a:rPr lang="en-US" sz="1599">
                <a:solidFill>
                  <a:srgbClr val="000000"/>
                </a:solidFill>
                <a:latin typeface="Canva Sans"/>
                <a:ea typeface="Canva Sans"/>
                <a:cs typeface="Canva Sans"/>
                <a:sym typeface="Canva Sans"/>
              </a:rPr>
              <a:t>o</a:t>
            </a:r>
            <a:r>
              <a:rPr lang="en-US" sz="1599">
                <a:solidFill>
                  <a:srgbClr val="000000"/>
                </a:solidFill>
                <a:latin typeface="Canva Sans"/>
                <a:ea typeface="Canva Sans"/>
                <a:cs typeface="Canva Sans"/>
                <a:sym typeface="Canva Sans"/>
              </a:rPr>
              <a:t>ugh</a:t>
            </a:r>
            <a:r>
              <a:rPr lang="en-US" sz="1599">
                <a:solidFill>
                  <a:srgbClr val="000000"/>
                </a:solidFill>
                <a:latin typeface="Canva Sans"/>
                <a:ea typeface="Canva Sans"/>
                <a:cs typeface="Canva Sans"/>
                <a:sym typeface="Canva Sans"/>
              </a:rPr>
              <a:t> </a:t>
            </a:r>
            <a:r>
              <a:rPr lang="en-US" sz="1599">
                <a:solidFill>
                  <a:srgbClr val="000000"/>
                </a:solidFill>
                <a:latin typeface="Canva Sans"/>
                <a:ea typeface="Canva Sans"/>
                <a:cs typeface="Canva Sans"/>
                <a:sym typeface="Canva Sans"/>
              </a:rPr>
              <a:t>loud + logg</a:t>
            </a:r>
            <a:r>
              <a:rPr lang="en-US" sz="1599">
                <a:solidFill>
                  <a:srgbClr val="000000"/>
                </a:solidFill>
                <a:latin typeface="Canva Sans"/>
                <a:ea typeface="Canva Sans"/>
                <a:cs typeface="Canva Sans"/>
                <a:sym typeface="Canva Sans"/>
              </a:rPr>
              <a:t>in</a:t>
            </a:r>
            <a:r>
              <a:rPr lang="en-US" sz="1599">
                <a:solidFill>
                  <a:srgbClr val="000000"/>
                </a:solidFill>
                <a:latin typeface="Canva Sans"/>
                <a:ea typeface="Canva Sans"/>
                <a:cs typeface="Canva Sans"/>
                <a:sym typeface="Canva Sans"/>
              </a:rPr>
              <a:t>g</a:t>
            </a:r>
            <a:r>
              <a:rPr lang="en-US" sz="1599">
                <a:solidFill>
                  <a:srgbClr val="000000"/>
                </a:solidFill>
                <a:latin typeface="Canva Sans"/>
                <a:ea typeface="Canva Sans"/>
                <a:cs typeface="Canva Sans"/>
                <a:sym typeface="Canva Sans"/>
              </a:rPr>
              <a:t> s</a:t>
            </a:r>
            <a:r>
              <a:rPr lang="en-US" sz="1599">
                <a:solidFill>
                  <a:srgbClr val="000000"/>
                </a:solidFill>
                <a:latin typeface="Canva Sans"/>
                <a:ea typeface="Canva Sans"/>
                <a:cs typeface="Canva Sans"/>
                <a:sym typeface="Canva Sans"/>
              </a:rPr>
              <a:t>yst</a:t>
            </a:r>
            <a:r>
              <a:rPr lang="en-US" sz="1599">
                <a:solidFill>
                  <a:srgbClr val="000000"/>
                </a:solidFill>
                <a:latin typeface="Canva Sans"/>
                <a:ea typeface="Canva Sans"/>
                <a:cs typeface="Canva Sans"/>
                <a:sym typeface="Canva Sans"/>
              </a:rPr>
              <a:t>e</a:t>
            </a:r>
            <a:r>
              <a:rPr lang="en-US" sz="1599">
                <a:solidFill>
                  <a:srgbClr val="000000"/>
                </a:solidFill>
                <a:latin typeface="Canva Sans"/>
                <a:ea typeface="Canva Sans"/>
                <a:cs typeface="Canva Sans"/>
                <a:sym typeface="Canva Sans"/>
              </a:rPr>
              <a:t>m</a:t>
            </a:r>
            <a:r>
              <a:rPr lang="en-US" sz="1599">
                <a:solidFill>
                  <a:srgbClr val="000000"/>
                </a:solidFill>
                <a:latin typeface="Canva Sans"/>
                <a:ea typeface="Canva Sans"/>
                <a:cs typeface="Canva Sans"/>
                <a:sym typeface="Canva Sans"/>
              </a:rPr>
              <a:t>.</a:t>
            </a:r>
          </a:p>
          <a:p>
            <a:pPr algn="l">
              <a:lnSpc>
                <a:spcPts val="2239"/>
              </a:lnSpc>
            </a:pPr>
          </a:p>
        </p:txBody>
      </p:sp>
      <p:sp>
        <p:nvSpPr>
          <p:cNvPr name="TextBox 8" id="8"/>
          <p:cNvSpPr txBox="true"/>
          <p:nvPr/>
        </p:nvSpPr>
        <p:spPr>
          <a:xfrm rot="0">
            <a:off x="14304726" y="3368421"/>
            <a:ext cx="3144790" cy="66173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System activates sensors and Arduino Uno at startup.</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PIR s</a:t>
            </a:r>
            <a:r>
              <a:rPr lang="en-US" sz="1599">
                <a:solidFill>
                  <a:srgbClr val="000000"/>
                </a:solidFill>
                <a:latin typeface="Canva Sans"/>
                <a:ea typeface="Canva Sans"/>
                <a:cs typeface="Canva Sans"/>
                <a:sym typeface="Canva Sans"/>
              </a:rPr>
              <a:t>ensor detects motion; camera captures the intruder’s image.</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Captured face is compared with cloud-stored images using Haar Classifier.</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If face matches, fingerprint verification is requested via R305 sensor.</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If both are verified, the locker unlocks.</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If not, Telegram alert is sent, and OTP or password is required.</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Buzzer is triggered for unauthorized attempts.</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Fire and smoke sensors monitor environment and send alerts.</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All events are logged in the cloud.</a:t>
            </a:r>
          </a:p>
          <a:p>
            <a:pPr algn="l">
              <a:lnSpc>
                <a:spcPts val="2239"/>
              </a:lnSpc>
            </a:pPr>
          </a:p>
        </p:txBody>
      </p:sp>
      <p:sp>
        <p:nvSpPr>
          <p:cNvPr name="TextBox 9" id="9"/>
          <p:cNvSpPr txBox="true"/>
          <p:nvPr/>
        </p:nvSpPr>
        <p:spPr>
          <a:xfrm rot="0">
            <a:off x="7576996" y="3368421"/>
            <a:ext cx="3144790" cy="6431915"/>
          </a:xfrm>
          <a:prstGeom prst="rect">
            <a:avLst/>
          </a:prstGeom>
        </p:spPr>
        <p:txBody>
          <a:bodyPr anchor="t" rtlCol="false" tIns="0" lIns="0" bIns="0" rIns="0">
            <a:spAutoFit/>
          </a:bodyPr>
          <a:lstStyle/>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Multi-layered security using face recognition + fingerprint + PIN/ OTP.</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Real-time alerts through Telegram/SMS in case of unauthorized access.</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Highly accurate face detection using OpenCV, Haar Classifier, and Gabor filters.-Suitabl</a:t>
            </a:r>
            <a:r>
              <a:rPr lang="en-US" sz="1400">
                <a:solidFill>
                  <a:srgbClr val="000000"/>
                </a:solidFill>
                <a:latin typeface="Canva Sans"/>
                <a:ea typeface="Canva Sans"/>
                <a:cs typeface="Canva Sans"/>
                <a:sym typeface="Canva Sans"/>
              </a:rPr>
              <a:t>e for home, bank, and enterprise environments.</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Cloud-based storage and real-time image Comparison.</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Eliminates physical keys, reducing risk of loss or duplication.</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Cost-effective and scalable for various security setups.</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Can be used by visually impaired individuals since iris remains unaffected.</a:t>
            </a:r>
          </a:p>
          <a:p>
            <a:pPr algn="l" marL="302262" indent="-151131" lvl="1">
              <a:lnSpc>
                <a:spcPts val="1960"/>
              </a:lnSpc>
              <a:buFont typeface="Arial"/>
              <a:buChar char="•"/>
            </a:pPr>
            <a:r>
              <a:rPr lang="en-US" sz="1400">
                <a:solidFill>
                  <a:srgbClr val="000000"/>
                </a:solidFill>
                <a:latin typeface="Canva Sans"/>
                <a:ea typeface="Canva Sans"/>
                <a:cs typeface="Canva Sans"/>
                <a:sym typeface="Canva Sans"/>
              </a:rPr>
              <a:t>Uses human-vision-like algorithms (Gabor filters) to enhance recognition accuracy even with slight image differences.</a:t>
            </a:r>
          </a:p>
        </p:txBody>
      </p:sp>
      <p:sp>
        <p:nvSpPr>
          <p:cNvPr name="TextBox 10" id="10"/>
          <p:cNvSpPr txBox="true"/>
          <p:nvPr/>
        </p:nvSpPr>
        <p:spPr>
          <a:xfrm rot="0">
            <a:off x="10940861" y="3368421"/>
            <a:ext cx="3144790" cy="59550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System relies</a:t>
            </a:r>
            <a:r>
              <a:rPr lang="en-US" sz="1800">
                <a:solidFill>
                  <a:srgbClr val="000000"/>
                </a:solidFill>
                <a:latin typeface="Canva Sans"/>
                <a:ea typeface="Canva Sans"/>
                <a:cs typeface="Canva Sans"/>
                <a:sym typeface="Canva Sans"/>
              </a:rPr>
              <a:t> </a:t>
            </a:r>
            <a:r>
              <a:rPr lang="en-US" sz="1800">
                <a:solidFill>
                  <a:srgbClr val="000000"/>
                </a:solidFill>
                <a:latin typeface="Canva Sans"/>
                <a:ea typeface="Canva Sans"/>
                <a:cs typeface="Canva Sans"/>
                <a:sym typeface="Canva Sans"/>
              </a:rPr>
              <a:t>on stable internet f</a:t>
            </a:r>
            <a:r>
              <a:rPr lang="en-US" sz="1800">
                <a:solidFill>
                  <a:srgbClr val="000000"/>
                </a:solidFill>
                <a:latin typeface="Canva Sans"/>
                <a:ea typeface="Canva Sans"/>
                <a:cs typeface="Canva Sans"/>
                <a:sym typeface="Canva Sans"/>
              </a:rPr>
              <a:t>or real-time cloud access and alerts.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False positives/negatives possible in facial recognition due to lighting, angles.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Fingerprint sensor may fail with wet/dirty fingers.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Needs clean facial dataset in cloud for accuracy.</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Telegram/SMS alerts may not be received if network is down.</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Not ideal for rugged industrial use without adaptation.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PAPER(3)</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www.hqonline.com/blog/smart-bank-security-system-using-esp32?srsltid=AfmBOoqv2dNE2oL22GNdnGMYsurdR45A32NiYsw5M_oG9yolZLWoEfLj"/>
              </a:rPr>
              <a:t>REFRENCE</a:t>
            </a:r>
          </a:p>
        </p:txBody>
      </p:sp>
      <p:sp>
        <p:nvSpPr>
          <p:cNvPr name="TextBox 6" id="6"/>
          <p:cNvSpPr txBox="true"/>
          <p:nvPr/>
        </p:nvSpPr>
        <p:spPr>
          <a:xfrm rot="0">
            <a:off x="851187" y="3368421"/>
            <a:ext cx="3144790" cy="72123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The Smart Bank Security System using ESP32 is an IoT-base</a:t>
            </a:r>
            <a:r>
              <a:rPr lang="en-US" sz="1800">
                <a:solidFill>
                  <a:srgbClr val="000000"/>
                </a:solidFill>
                <a:latin typeface="Canva Sans"/>
                <a:ea typeface="Canva Sans"/>
                <a:cs typeface="Canva Sans"/>
                <a:sym typeface="Canva Sans"/>
              </a:rPr>
              <a:t>d project that provides intelligent surveillance and real-time monitoring for a bank setup. It utilizes the ESP32 microcontroller, multiple sensors, and a web-based dashboard to detect breaches and send alerts.</a:t>
            </a:r>
          </a:p>
          <a:p>
            <a:pPr algn="l">
              <a:lnSpc>
                <a:spcPts val="2520"/>
              </a:lnSpc>
            </a:pPr>
            <a:r>
              <a:rPr lang="en-US" sz="1800">
                <a:solidFill>
                  <a:srgbClr val="000000"/>
                </a:solidFill>
                <a:latin typeface="Canva Sans"/>
                <a:ea typeface="Canva Sans"/>
                <a:cs typeface="Canva Sans"/>
                <a:sym typeface="Canva Sans"/>
              </a:rPr>
              <a:t>The system operates in two modes:</a:t>
            </a:r>
          </a:p>
          <a:p>
            <a:pPr algn="l">
              <a:lnSpc>
                <a:spcPts val="2520"/>
              </a:lnSpc>
            </a:pPr>
            <a:r>
              <a:rPr lang="en-US" sz="1800" b="true">
                <a:solidFill>
                  <a:srgbClr val="000000"/>
                </a:solidFill>
                <a:latin typeface="Canva Sans Bold"/>
                <a:ea typeface="Canva Sans Bold"/>
                <a:cs typeface="Canva Sans Bold"/>
                <a:sym typeface="Canva Sans Bold"/>
              </a:rPr>
              <a:t>Day Mode:</a:t>
            </a:r>
            <a:r>
              <a:rPr lang="en-US" sz="1800">
                <a:solidFill>
                  <a:srgbClr val="000000"/>
                </a:solidFill>
                <a:latin typeface="Canva Sans"/>
                <a:ea typeface="Canva Sans"/>
                <a:cs typeface="Canva Sans"/>
                <a:sym typeface="Canva Sans"/>
              </a:rPr>
              <a:t> Normal operation with restricted access to the vault via a PIN-authenticated keypad.</a:t>
            </a:r>
          </a:p>
          <a:p>
            <a:pPr algn="l">
              <a:lnSpc>
                <a:spcPts val="2520"/>
              </a:lnSpc>
            </a:pPr>
            <a:r>
              <a:rPr lang="en-US" sz="1800" b="true">
                <a:solidFill>
                  <a:srgbClr val="000000"/>
                </a:solidFill>
                <a:latin typeface="Canva Sans Bold"/>
                <a:ea typeface="Canva Sans Bold"/>
                <a:cs typeface="Canva Sans Bold"/>
                <a:sym typeface="Canva Sans Bold"/>
              </a:rPr>
              <a:t>Night Mode:</a:t>
            </a:r>
            <a:r>
              <a:rPr lang="en-US" sz="1800">
                <a:solidFill>
                  <a:srgbClr val="000000"/>
                </a:solidFill>
                <a:latin typeface="Canva Sans"/>
                <a:ea typeface="Canva Sans"/>
                <a:cs typeface="Canva Sans"/>
                <a:sym typeface="Canva Sans"/>
              </a:rPr>
              <a:t> Full lockdown; any unauthorized entry triggers alerts.</a:t>
            </a:r>
          </a:p>
          <a:p>
            <a:pPr algn="l">
              <a:lnSpc>
                <a:spcPts val="2520"/>
              </a:lnSpc>
            </a:pPr>
          </a:p>
          <a:p>
            <a:pPr algn="l">
              <a:lnSpc>
                <a:spcPts val="2520"/>
              </a:lnSpc>
            </a:pPr>
            <a:r>
              <a:rPr lang="en-US" sz="1800">
                <a:solidFill>
                  <a:srgbClr val="000000"/>
                </a:solidFill>
                <a:latin typeface="Canva Sans"/>
                <a:ea typeface="Canva Sans"/>
                <a:cs typeface="Canva Sans"/>
                <a:sym typeface="Canva Sans"/>
              </a:rPr>
              <a:t> </a:t>
            </a:r>
          </a:p>
          <a:p>
            <a:pPr algn="l">
              <a:lnSpc>
                <a:spcPts val="2520"/>
              </a:lnSpc>
            </a:pPr>
          </a:p>
        </p:txBody>
      </p:sp>
      <p:sp>
        <p:nvSpPr>
          <p:cNvPr name="TextBox 7" id="7"/>
          <p:cNvSpPr txBox="true"/>
          <p:nvPr/>
        </p:nvSpPr>
        <p:spPr>
          <a:xfrm rot="0">
            <a:off x="4213131" y="3368421"/>
            <a:ext cx="3144790" cy="6898005"/>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This system simulates a secure environment using multiple sens</a:t>
            </a:r>
            <a:r>
              <a:rPr lang="en-US" sz="1800">
                <a:solidFill>
                  <a:srgbClr val="000000"/>
                </a:solidFill>
                <a:latin typeface="Canva Sans"/>
                <a:ea typeface="Canva Sans"/>
                <a:cs typeface="Canva Sans"/>
                <a:sym typeface="Canva Sans"/>
              </a:rPr>
              <a:t>ors to monitor different areas (Counter, Employee, Vault). It demonstrates how IoT and microcontrollers like the ESP32 can be effectively used in real-time security systems.</a:t>
            </a:r>
          </a:p>
          <a:p>
            <a:pPr algn="l">
              <a:lnSpc>
                <a:spcPts val="2520"/>
              </a:lnSpc>
            </a:pPr>
            <a:r>
              <a:rPr lang="en-US" sz="1800">
                <a:solidFill>
                  <a:srgbClr val="000000"/>
                </a:solidFill>
                <a:latin typeface="Canva Sans"/>
                <a:ea typeface="Canva Sans"/>
                <a:cs typeface="Canva Sans"/>
                <a:sym typeface="Canva Sans"/>
              </a:rPr>
              <a:t>Key features: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Web-ba</a:t>
            </a:r>
            <a:r>
              <a:rPr lang="en-US" sz="1800">
                <a:solidFill>
                  <a:srgbClr val="000000"/>
                </a:solidFill>
                <a:latin typeface="Canva Sans"/>
                <a:ea typeface="Canva Sans"/>
                <a:cs typeface="Canva Sans"/>
                <a:sym typeface="Canva Sans"/>
              </a:rPr>
              <a:t>s</a:t>
            </a:r>
            <a:r>
              <a:rPr lang="en-US" sz="1800">
                <a:solidFill>
                  <a:srgbClr val="000000"/>
                </a:solidFill>
                <a:latin typeface="Canva Sans"/>
                <a:ea typeface="Canva Sans"/>
                <a:cs typeface="Canva Sans"/>
                <a:sym typeface="Canva Sans"/>
              </a:rPr>
              <a:t>e</a:t>
            </a:r>
            <a:r>
              <a:rPr lang="en-US" sz="1800">
                <a:solidFill>
                  <a:srgbClr val="000000"/>
                </a:solidFill>
                <a:latin typeface="Canva Sans"/>
                <a:ea typeface="Canva Sans"/>
                <a:cs typeface="Canva Sans"/>
                <a:sym typeface="Canva Sans"/>
              </a:rPr>
              <a:t>d</a:t>
            </a:r>
            <a:r>
              <a:rPr lang="en-US" sz="1800">
                <a:solidFill>
                  <a:srgbClr val="000000"/>
                </a:solidFill>
                <a:latin typeface="Canva Sans"/>
                <a:ea typeface="Canva Sans"/>
                <a:cs typeface="Canva Sans"/>
                <a:sym typeface="Canva Sans"/>
              </a:rPr>
              <a:t> monitoring via ESP32 WebServer</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PIN authentication using 4x4 Keypad for vault access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Vi</a:t>
            </a:r>
            <a:r>
              <a:rPr lang="en-US" sz="1800">
                <a:solidFill>
                  <a:srgbClr val="000000"/>
                </a:solidFill>
                <a:latin typeface="Canva Sans"/>
                <a:ea typeface="Canva Sans"/>
                <a:cs typeface="Canva Sans"/>
                <a:sym typeface="Canva Sans"/>
              </a:rPr>
              <a:t>sual</a:t>
            </a:r>
            <a:r>
              <a:rPr lang="en-US" sz="1800">
                <a:solidFill>
                  <a:srgbClr val="000000"/>
                </a:solidFill>
                <a:latin typeface="Canva Sans"/>
                <a:ea typeface="Canva Sans"/>
                <a:cs typeface="Canva Sans"/>
                <a:sym typeface="Canva Sans"/>
              </a:rPr>
              <a:t> </a:t>
            </a:r>
            <a:r>
              <a:rPr lang="en-US" sz="1800">
                <a:solidFill>
                  <a:srgbClr val="000000"/>
                </a:solidFill>
                <a:latin typeface="Canva Sans"/>
                <a:ea typeface="Canva Sans"/>
                <a:cs typeface="Canva Sans"/>
                <a:sym typeface="Canva Sans"/>
              </a:rPr>
              <a:t>al</a:t>
            </a:r>
            <a:r>
              <a:rPr lang="en-US" sz="1800">
                <a:solidFill>
                  <a:srgbClr val="000000"/>
                </a:solidFill>
                <a:latin typeface="Canva Sans"/>
                <a:ea typeface="Canva Sans"/>
                <a:cs typeface="Canva Sans"/>
                <a:sym typeface="Canva Sans"/>
              </a:rPr>
              <a:t>e</a:t>
            </a:r>
            <a:r>
              <a:rPr lang="en-US" sz="1800">
                <a:solidFill>
                  <a:srgbClr val="000000"/>
                </a:solidFill>
                <a:latin typeface="Canva Sans"/>
                <a:ea typeface="Canva Sans"/>
                <a:cs typeface="Canva Sans"/>
                <a:sym typeface="Canva Sans"/>
              </a:rPr>
              <a:t>rts</a:t>
            </a:r>
            <a:r>
              <a:rPr lang="en-US" sz="1800">
                <a:solidFill>
                  <a:srgbClr val="000000"/>
                </a:solidFill>
                <a:latin typeface="Canva Sans"/>
                <a:ea typeface="Canva Sans"/>
                <a:cs typeface="Canva Sans"/>
                <a:sym typeface="Canva Sans"/>
              </a:rPr>
              <a:t> using an I2C LCD</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Mode switching (Day/Night) to adapt security levels</a:t>
            </a:r>
          </a:p>
          <a:p>
            <a:pPr algn="l">
              <a:lnSpc>
                <a:spcPts val="2520"/>
              </a:lnSpc>
            </a:pPr>
          </a:p>
        </p:txBody>
      </p:sp>
      <p:sp>
        <p:nvSpPr>
          <p:cNvPr name="TextBox 8" id="8"/>
          <p:cNvSpPr txBox="true"/>
          <p:nvPr/>
        </p:nvSpPr>
        <p:spPr>
          <a:xfrm rot="0">
            <a:off x="7576996" y="3368421"/>
            <a:ext cx="3144790" cy="532638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Real-Time Monitoring: Data is uploaded instantly to the se</a:t>
            </a:r>
            <a:r>
              <a:rPr lang="en-US" sz="1800">
                <a:solidFill>
                  <a:srgbClr val="000000"/>
                </a:solidFill>
                <a:latin typeface="Canva Sans"/>
                <a:ea typeface="Canva Sans"/>
                <a:cs typeface="Canva Sans"/>
                <a:sym typeface="Canva Sans"/>
              </a:rPr>
              <a:t>rver interface.</a:t>
            </a:r>
          </a:p>
          <a:p>
            <a:pPr algn="l">
              <a:lnSpc>
                <a:spcPts val="2520"/>
              </a:lnSpc>
            </a:pPr>
            <a:r>
              <a:rPr lang="en-US" sz="1800">
                <a:solidFill>
                  <a:srgbClr val="000000"/>
                </a:solidFill>
                <a:latin typeface="Canva Sans"/>
                <a:ea typeface="Canva Sans"/>
                <a:cs typeface="Canva Sans"/>
                <a:sym typeface="Canva Sans"/>
              </a:rPr>
              <a:t>Internet Connectivity: ESP32 enables remote alerts and web interface.</a:t>
            </a:r>
          </a:p>
          <a:p>
            <a:pPr algn="l">
              <a:lnSpc>
                <a:spcPts val="2520"/>
              </a:lnSpc>
            </a:pPr>
            <a:r>
              <a:rPr lang="en-US" sz="1800">
                <a:solidFill>
                  <a:srgbClr val="000000"/>
                </a:solidFill>
                <a:latin typeface="Canva Sans"/>
                <a:ea typeface="Canva Sans"/>
                <a:cs typeface="Canva Sans"/>
                <a:sym typeface="Canva Sans"/>
              </a:rPr>
              <a:t>Modular Design: Different sections (Vault, Employee, Counter) can be customized.</a:t>
            </a:r>
          </a:p>
          <a:p>
            <a:pPr algn="l">
              <a:lnSpc>
                <a:spcPts val="2520"/>
              </a:lnSpc>
            </a:pPr>
            <a:r>
              <a:rPr lang="en-US" sz="1800" b="true">
                <a:solidFill>
                  <a:srgbClr val="000000"/>
                </a:solidFill>
                <a:latin typeface="Canva Sans Bold"/>
                <a:ea typeface="Canva Sans Bold"/>
                <a:cs typeface="Canva Sans Bold"/>
                <a:sym typeface="Canva Sans Bold"/>
              </a:rPr>
              <a:t>Interactive UI</a:t>
            </a:r>
            <a:r>
              <a:rPr lang="en-US" sz="1800">
                <a:solidFill>
                  <a:srgbClr val="000000"/>
                </a:solidFill>
                <a:latin typeface="Canva Sans"/>
                <a:ea typeface="Canva Sans"/>
                <a:cs typeface="Canva Sans"/>
                <a:sym typeface="Canva Sans"/>
              </a:rPr>
              <a:t>: </a:t>
            </a:r>
            <a:r>
              <a:rPr lang="en-US" sz="1800">
                <a:solidFill>
                  <a:srgbClr val="000000"/>
                </a:solidFill>
                <a:latin typeface="Canva Sans"/>
                <a:ea typeface="Canva Sans"/>
                <a:cs typeface="Canva Sans"/>
                <a:sym typeface="Canva Sans"/>
              </a:rPr>
              <a:t>Web interface and LCD provide a user-friendly experience.</a:t>
            </a:r>
          </a:p>
          <a:p>
            <a:pPr algn="l">
              <a:lnSpc>
                <a:spcPts val="2520"/>
              </a:lnSpc>
            </a:pPr>
            <a:r>
              <a:rPr lang="en-US" sz="1800" b="true">
                <a:solidFill>
                  <a:srgbClr val="000000"/>
                </a:solidFill>
                <a:latin typeface="Canva Sans Bold"/>
                <a:ea typeface="Canva Sans Bold"/>
                <a:cs typeface="Canva Sans Bold"/>
                <a:sym typeface="Canva Sans Bold"/>
              </a:rPr>
              <a:t>Secure Access:</a:t>
            </a:r>
            <a:r>
              <a:rPr lang="en-US" sz="1800">
                <a:solidFill>
                  <a:srgbClr val="000000"/>
                </a:solidFill>
                <a:latin typeface="Canva Sans"/>
                <a:ea typeface="Canva Sans"/>
                <a:cs typeface="Canva Sans"/>
                <a:sym typeface="Canva Sans"/>
              </a:rPr>
              <a:t> V</a:t>
            </a:r>
            <a:r>
              <a:rPr lang="en-US" sz="1800">
                <a:solidFill>
                  <a:srgbClr val="000000"/>
                </a:solidFill>
                <a:latin typeface="Canva Sans"/>
                <a:ea typeface="Canva Sans"/>
                <a:cs typeface="Canva Sans"/>
                <a:sym typeface="Canva Sans"/>
              </a:rPr>
              <a:t>ault</a:t>
            </a:r>
            <a:r>
              <a:rPr lang="en-US" sz="1800">
                <a:solidFill>
                  <a:srgbClr val="000000"/>
                </a:solidFill>
                <a:latin typeface="Canva Sans"/>
                <a:ea typeface="Canva Sans"/>
                <a:cs typeface="Canva Sans"/>
                <a:sym typeface="Canva Sans"/>
              </a:rPr>
              <a:t> protected with PIN authentication.</a:t>
            </a:r>
          </a:p>
          <a:p>
            <a:pPr algn="l">
              <a:lnSpc>
                <a:spcPts val="2520"/>
              </a:lnSpc>
            </a:pPr>
          </a:p>
        </p:txBody>
      </p:sp>
      <p:sp>
        <p:nvSpPr>
          <p:cNvPr name="TextBox 9" id="9"/>
          <p:cNvSpPr txBox="true"/>
          <p:nvPr/>
        </p:nvSpPr>
        <p:spPr>
          <a:xfrm rot="0">
            <a:off x="10940861" y="3368421"/>
            <a:ext cx="3144790" cy="4383405"/>
          </a:xfrm>
          <a:prstGeom prst="rect">
            <a:avLst/>
          </a:prstGeom>
        </p:spPr>
        <p:txBody>
          <a:bodyPr anchor="t" rtlCol="false" tIns="0" lIns="0" bIns="0" rIns="0">
            <a:spAutoFit/>
          </a:bodyPr>
          <a:lstStyle/>
          <a:p>
            <a:pPr algn="l">
              <a:lnSpc>
                <a:spcPts val="2520"/>
              </a:lnSpc>
            </a:pPr>
            <a:r>
              <a:rPr lang="en-US" sz="1800" b="true">
                <a:solidFill>
                  <a:srgbClr val="000000"/>
                </a:solidFill>
                <a:latin typeface="Canva Sans Bold"/>
                <a:ea typeface="Canva Sans Bold"/>
                <a:cs typeface="Canva Sans Bold"/>
                <a:sym typeface="Canva Sans Bold"/>
              </a:rPr>
              <a:t>Limited to Local WiFi:</a:t>
            </a:r>
            <a:r>
              <a:rPr lang="en-US" sz="1800">
                <a:solidFill>
                  <a:srgbClr val="000000"/>
                </a:solidFill>
                <a:latin typeface="Canva Sans"/>
                <a:ea typeface="Canva Sans"/>
                <a:cs typeface="Canva Sans"/>
                <a:sym typeface="Canva Sans"/>
              </a:rPr>
              <a:t> System depends on the W</a:t>
            </a:r>
            <a:r>
              <a:rPr lang="en-US" sz="1800">
                <a:solidFill>
                  <a:srgbClr val="000000"/>
                </a:solidFill>
                <a:latin typeface="Canva Sans"/>
                <a:ea typeface="Canva Sans"/>
                <a:cs typeface="Canva Sans"/>
                <a:sym typeface="Canva Sans"/>
              </a:rPr>
              <a:t>iFi range of the ESP32.</a:t>
            </a:r>
          </a:p>
          <a:p>
            <a:pPr algn="l">
              <a:lnSpc>
                <a:spcPts val="2520"/>
              </a:lnSpc>
            </a:pPr>
            <a:r>
              <a:rPr lang="en-US" sz="1800">
                <a:solidFill>
                  <a:srgbClr val="000000"/>
                </a:solidFill>
                <a:latin typeface="Canva Sans"/>
                <a:ea typeface="Canva Sans"/>
                <a:cs typeface="Canva Sans"/>
                <a:sym typeface="Canva Sans"/>
              </a:rPr>
              <a:t>Basic Authentication: PIN system is vulnerable without encryption.</a:t>
            </a:r>
          </a:p>
          <a:p>
            <a:pPr algn="l">
              <a:lnSpc>
                <a:spcPts val="2520"/>
              </a:lnSpc>
            </a:pPr>
            <a:r>
              <a:rPr lang="en-US" sz="1800" b="true">
                <a:solidFill>
                  <a:srgbClr val="000000"/>
                </a:solidFill>
                <a:latin typeface="Canva Sans Bold"/>
                <a:ea typeface="Canva Sans Bold"/>
                <a:cs typeface="Canva Sans Bold"/>
                <a:sym typeface="Canva Sans Bold"/>
              </a:rPr>
              <a:t>Single-point Failure:</a:t>
            </a:r>
            <a:r>
              <a:rPr lang="en-US" sz="1800">
                <a:solidFill>
                  <a:srgbClr val="000000"/>
                </a:solidFill>
                <a:latin typeface="Canva Sans"/>
                <a:ea typeface="Canva Sans"/>
                <a:cs typeface="Canva Sans"/>
                <a:sym typeface="Canva Sans"/>
              </a:rPr>
              <a:t> ESP32</a:t>
            </a:r>
            <a:r>
              <a:rPr lang="en-US" sz="1800">
                <a:solidFill>
                  <a:srgbClr val="000000"/>
                </a:solidFill>
                <a:latin typeface="Canva Sans"/>
                <a:ea typeface="Canva Sans"/>
                <a:cs typeface="Canva Sans"/>
                <a:sym typeface="Canva Sans"/>
              </a:rPr>
              <a:t> failure would halt the entire system.</a:t>
            </a:r>
          </a:p>
          <a:p>
            <a:pPr algn="l">
              <a:lnSpc>
                <a:spcPts val="2520"/>
              </a:lnSpc>
            </a:pPr>
            <a:r>
              <a:rPr lang="en-US" sz="1800" b="true">
                <a:solidFill>
                  <a:srgbClr val="000000"/>
                </a:solidFill>
                <a:latin typeface="Canva Sans Bold"/>
                <a:ea typeface="Canva Sans Bold"/>
                <a:cs typeface="Canva Sans Bold"/>
                <a:sym typeface="Canva Sans Bold"/>
              </a:rPr>
              <a:t>No</a:t>
            </a:r>
            <a:r>
              <a:rPr lang="en-US" sz="1800" b="true">
                <a:solidFill>
                  <a:srgbClr val="000000"/>
                </a:solidFill>
                <a:latin typeface="Canva Sans Bold"/>
                <a:ea typeface="Canva Sans Bold"/>
                <a:cs typeface="Canva Sans Bold"/>
                <a:sym typeface="Canva Sans Bold"/>
              </a:rPr>
              <a:t> Database:</a:t>
            </a:r>
            <a:r>
              <a:rPr lang="en-US" sz="1800">
                <a:solidFill>
                  <a:srgbClr val="000000"/>
                </a:solidFill>
                <a:latin typeface="Canva Sans"/>
                <a:ea typeface="Canva Sans"/>
                <a:cs typeface="Canva Sans"/>
                <a:sym typeface="Canva Sans"/>
              </a:rPr>
              <a:t> D</a:t>
            </a:r>
            <a:r>
              <a:rPr lang="en-US" sz="1800">
                <a:solidFill>
                  <a:srgbClr val="000000"/>
                </a:solidFill>
                <a:latin typeface="Canva Sans"/>
                <a:ea typeface="Canva Sans"/>
                <a:cs typeface="Canva Sans"/>
                <a:sym typeface="Canva Sans"/>
              </a:rPr>
              <a:t>ata</a:t>
            </a:r>
            <a:r>
              <a:rPr lang="en-US" sz="1800">
                <a:solidFill>
                  <a:srgbClr val="000000"/>
                </a:solidFill>
                <a:latin typeface="Canva Sans"/>
                <a:ea typeface="Canva Sans"/>
                <a:cs typeface="Canva Sans"/>
                <a:sym typeface="Canva Sans"/>
              </a:rPr>
              <a:t> is not stored or logged permanently.</a:t>
            </a:r>
          </a:p>
          <a:p>
            <a:pPr algn="l">
              <a:lnSpc>
                <a:spcPts val="2520"/>
              </a:lnSpc>
            </a:pPr>
            <a:r>
              <a:rPr lang="en-US" sz="1800">
                <a:solidFill>
                  <a:srgbClr val="000000"/>
                </a:solidFill>
                <a:latin typeface="Canva Sans"/>
                <a:ea typeface="Canva Sans"/>
                <a:cs typeface="Canva Sans"/>
                <a:sym typeface="Canva Sans"/>
              </a:rPr>
              <a:t> </a:t>
            </a:r>
          </a:p>
          <a:p>
            <a:pPr algn="l">
              <a:lnSpc>
                <a:spcPts val="2520"/>
              </a:lnSpc>
            </a:pPr>
          </a:p>
        </p:txBody>
      </p:sp>
      <p:sp>
        <p:nvSpPr>
          <p:cNvPr name="TextBox 10" id="10"/>
          <p:cNvSpPr txBox="true"/>
          <p:nvPr/>
        </p:nvSpPr>
        <p:spPr>
          <a:xfrm rot="0">
            <a:off x="14304726" y="3368421"/>
            <a:ext cx="3144790" cy="6583680"/>
          </a:xfrm>
          <a:prstGeom prst="rect">
            <a:avLst/>
          </a:prstGeom>
        </p:spPr>
        <p:txBody>
          <a:bodyPr anchor="t" rtlCol="false" tIns="0" lIns="0" bIns="0" rIns="0">
            <a:spAutoFit/>
          </a:bodyPr>
          <a:lstStyle/>
          <a:p>
            <a:pPr algn="l">
              <a:lnSpc>
                <a:spcPts val="2520"/>
              </a:lnSpc>
            </a:pPr>
            <a:r>
              <a:rPr lang="en-US" sz="1800" b="true">
                <a:solidFill>
                  <a:srgbClr val="000000"/>
                </a:solidFill>
                <a:latin typeface="Canva Sans Bold"/>
                <a:ea typeface="Canva Sans Bold"/>
                <a:cs typeface="Canva Sans Bold"/>
                <a:sym typeface="Canva Sans Bold"/>
              </a:rPr>
              <a:t>System Design:</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ESP32 acts as the brain, collecting sensor data and controlling modules.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IR Sensors monitor physical presenc</a:t>
            </a:r>
            <a:r>
              <a:rPr lang="en-US" sz="1800">
                <a:solidFill>
                  <a:srgbClr val="000000"/>
                </a:solidFill>
                <a:latin typeface="Canva Sans"/>
                <a:ea typeface="Canva Sans"/>
                <a:cs typeface="Canva Sans"/>
                <a:sym typeface="Canva Sans"/>
              </a:rPr>
              <a:t>e or breaches at key entry points.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Fire and Smoke Sensors provide safety alerts.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4x4 Keypad is used for user authentication for vault access.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I2C LCD displays status messages (e.g., vault stat</a:t>
            </a:r>
            <a:r>
              <a:rPr lang="en-US" sz="1800">
                <a:solidFill>
                  <a:srgbClr val="000000"/>
                </a:solidFill>
                <a:latin typeface="Canva Sans"/>
                <a:ea typeface="Canva Sans"/>
                <a:cs typeface="Canva Sans"/>
                <a:sym typeface="Canva Sans"/>
              </a:rPr>
              <a:t>us, al</a:t>
            </a:r>
            <a:r>
              <a:rPr lang="en-US" sz="1800">
                <a:solidFill>
                  <a:srgbClr val="000000"/>
                </a:solidFill>
                <a:latin typeface="Canva Sans"/>
                <a:ea typeface="Canva Sans"/>
                <a:cs typeface="Canva Sans"/>
                <a:sym typeface="Canva Sans"/>
              </a:rPr>
              <a:t>ert</a:t>
            </a:r>
            <a:r>
              <a:rPr lang="en-US" sz="1800">
                <a:solidFill>
                  <a:srgbClr val="000000"/>
                </a:solidFill>
                <a:latin typeface="Canva Sans"/>
                <a:ea typeface="Canva Sans"/>
                <a:cs typeface="Canva Sans"/>
                <a:sym typeface="Canva Sans"/>
              </a:rPr>
              <a: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Web Server hosted on ESP32 shows real-time sens</a:t>
            </a:r>
            <a:r>
              <a:rPr lang="en-US" sz="1800">
                <a:solidFill>
                  <a:srgbClr val="000000"/>
                </a:solidFill>
                <a:latin typeface="Canva Sans"/>
                <a:ea typeface="Canva Sans"/>
                <a:cs typeface="Canva Sans"/>
                <a:sym typeface="Canva Sans"/>
              </a:rPr>
              <a:t>or</a:t>
            </a:r>
            <a:r>
              <a:rPr lang="en-US" sz="1800">
                <a:solidFill>
                  <a:srgbClr val="000000"/>
                </a:solidFill>
                <a:latin typeface="Canva Sans"/>
                <a:ea typeface="Canva Sans"/>
                <a:cs typeface="Canva Sans"/>
                <a:sym typeface="Canva Sans"/>
              </a:rPr>
              <a:t> d</a:t>
            </a:r>
            <a:r>
              <a:rPr lang="en-US" sz="1800">
                <a:solidFill>
                  <a:srgbClr val="000000"/>
                </a:solidFill>
                <a:latin typeface="Canva Sans"/>
                <a:ea typeface="Canva Sans"/>
                <a:cs typeface="Canva Sans"/>
                <a:sym typeface="Canva Sans"/>
              </a:rPr>
              <a:t>ata</a:t>
            </a:r>
            <a:r>
              <a:rPr lang="en-US" sz="1800">
                <a:solidFill>
                  <a:srgbClr val="000000"/>
                </a:solidFill>
                <a:latin typeface="Canva Sans"/>
                <a:ea typeface="Canva Sans"/>
                <a:cs typeface="Canva Sans"/>
                <a:sym typeface="Canva Sans"/>
              </a:rPr>
              <a:t> and control buttons for Day/Night modes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376446"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PAPER(4)</a:t>
            </a:r>
          </a:p>
        </p:txBody>
      </p:sp>
      <p:sp>
        <p:nvSpPr>
          <p:cNvPr name="TextBox 5" id="5"/>
          <p:cNvSpPr txBox="true"/>
          <p:nvPr/>
        </p:nvSpPr>
        <p:spPr>
          <a:xfrm rot="0">
            <a:off x="2166686"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drive.google.com/file/d/1HZ2DL1ep-91Mv_YxmmtfwKXN3rdyD4EM/view?usp=sharing"/>
              </a:rPr>
              <a:t>REFRENCE</a:t>
            </a:r>
          </a:p>
        </p:txBody>
      </p:sp>
      <p:sp>
        <p:nvSpPr>
          <p:cNvPr name="TextBox 6" id="6"/>
          <p:cNvSpPr txBox="true"/>
          <p:nvPr/>
        </p:nvSpPr>
        <p:spPr>
          <a:xfrm rot="0">
            <a:off x="851187" y="3368421"/>
            <a:ext cx="3144790" cy="281178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The paper proposes an IoT-base</a:t>
            </a:r>
            <a:r>
              <a:rPr lang="en-US" sz="1800">
                <a:solidFill>
                  <a:srgbClr val="000000"/>
                </a:solidFill>
                <a:latin typeface="Canva Sans"/>
                <a:ea typeface="Canva Sans"/>
                <a:cs typeface="Canva Sans"/>
                <a:sym typeface="Canva Sans"/>
              </a:rPr>
              <a:t>d multi-layered bank security system </a:t>
            </a:r>
          </a:p>
          <a:p>
            <a:pPr algn="l">
              <a:lnSpc>
                <a:spcPts val="2520"/>
              </a:lnSpc>
            </a:pPr>
            <a:r>
              <a:rPr lang="en-US" sz="1800">
                <a:solidFill>
                  <a:srgbClr val="000000"/>
                </a:solidFill>
                <a:latin typeface="Canva Sans"/>
                <a:ea typeface="Canva Sans"/>
                <a:cs typeface="Canva Sans"/>
                <a:sym typeface="Canva Sans"/>
              </a:rPr>
              <a:t>It aims to replace conventional security with a cost-effective, automated solution for small/medium banks.</a:t>
            </a:r>
          </a:p>
          <a:p>
            <a:pPr algn="l">
              <a:lnSpc>
                <a:spcPts val="2520"/>
              </a:lnSpc>
            </a:pPr>
          </a:p>
        </p:txBody>
      </p:sp>
      <p:sp>
        <p:nvSpPr>
          <p:cNvPr name="TextBox 7" id="7"/>
          <p:cNvSpPr txBox="true"/>
          <p:nvPr/>
        </p:nvSpPr>
        <p:spPr>
          <a:xfrm rot="0">
            <a:off x="4213131" y="3368421"/>
            <a:ext cx="3144790" cy="6812280"/>
          </a:xfrm>
          <a:prstGeom prst="rect">
            <a:avLst/>
          </a:prstGeom>
        </p:spPr>
        <p:txBody>
          <a:bodyPr anchor="t" rtlCol="false" tIns="0" lIns="0" bIns="0" rIns="0">
            <a:spAutoFit/>
          </a:bodyPr>
          <a:lstStyle/>
          <a:p>
            <a:pPr algn="l">
              <a:lnSpc>
                <a:spcPts val="2520"/>
              </a:lnSpc>
            </a:pPr>
            <a:r>
              <a:rPr lang="en-US" sz="1800" b="true">
                <a:solidFill>
                  <a:srgbClr val="000000"/>
                </a:solidFill>
                <a:latin typeface="Canva Sans Bold"/>
                <a:ea typeface="Canva Sans Bold"/>
                <a:cs typeface="Canva Sans Bold"/>
                <a:sym typeface="Canva Sans Bold"/>
              </a:rPr>
              <a:t>Hardware: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Microcontrollers: Arduino Uno (logic), NodeMCU (Wi-Fi).</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Sens</a:t>
            </a:r>
            <a:r>
              <a:rPr lang="en-US" sz="1700">
                <a:solidFill>
                  <a:srgbClr val="000000"/>
                </a:solidFill>
                <a:latin typeface="Canva Sans"/>
                <a:ea typeface="Canva Sans"/>
                <a:cs typeface="Canva Sans"/>
                <a:sym typeface="Canva Sans"/>
              </a:rPr>
              <a:t>ors: IR, ultrasonic, PIR (motion/temperature).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Cameras: ESP32 module (live video + OpenCV for face detection).</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Authentication: Fingerprint sensor (R307), RFID (RC522).</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Actuators: Servo (</a:t>
            </a:r>
            <a:r>
              <a:rPr lang="en-US" sz="1700">
                <a:solidFill>
                  <a:srgbClr val="000000"/>
                </a:solidFill>
                <a:latin typeface="Canva Sans"/>
                <a:ea typeface="Canva Sans"/>
                <a:cs typeface="Canva Sans"/>
                <a:sym typeface="Canva Sans"/>
              </a:rPr>
              <a:t>door</a:t>
            </a:r>
            <a:r>
              <a:rPr lang="en-US" sz="1700">
                <a:solidFill>
                  <a:srgbClr val="000000"/>
                </a:solidFill>
                <a:latin typeface="Canva Sans"/>
                <a:ea typeface="Canva Sans"/>
                <a:cs typeface="Canva Sans"/>
                <a:sym typeface="Canva Sans"/>
              </a:rPr>
              <a:t> control), buzzer, LED.</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Power: 230V to 5V converter (transformer + rectifier + regulator).</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Software: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Ard</a:t>
            </a:r>
            <a:r>
              <a:rPr lang="en-US" sz="1700">
                <a:solidFill>
                  <a:srgbClr val="000000"/>
                </a:solidFill>
                <a:latin typeface="Canva Sans"/>
                <a:ea typeface="Canva Sans"/>
                <a:cs typeface="Canva Sans"/>
                <a:sym typeface="Canva Sans"/>
              </a:rPr>
              <a:t>uino IDE (C++ for firmware).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Lua/Python (NodeMCU scripting).</a:t>
            </a:r>
          </a:p>
          <a:p>
            <a:pPr algn="l">
              <a:lnSpc>
                <a:spcPts val="2520"/>
              </a:lnSpc>
            </a:pPr>
          </a:p>
        </p:txBody>
      </p:sp>
      <p:sp>
        <p:nvSpPr>
          <p:cNvPr name="TextBox 8" id="8"/>
          <p:cNvSpPr txBox="true"/>
          <p:nvPr/>
        </p:nvSpPr>
        <p:spPr>
          <a:xfrm rot="0">
            <a:off x="7576996" y="3368421"/>
            <a:ext cx="3144790" cy="564070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Multi-layered security: Combines biometrics, senso</a:t>
            </a:r>
            <a:r>
              <a:rPr lang="en-US" sz="1800">
                <a:solidFill>
                  <a:srgbClr val="000000"/>
                </a:solidFill>
                <a:latin typeface="Canva Sans"/>
                <a:ea typeface="Canva Sans"/>
                <a:cs typeface="Canva Sans"/>
                <a:sym typeface="Canva Sans"/>
              </a:rPr>
              <a:t>rs, and cameras.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Real-time monitoring: ESP32 streams video to a web server.</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Scalability: Modular design (supports additional sensors).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Cost-effective: Uses affordable components (Arduino)</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Re</a:t>
            </a:r>
            <a:r>
              <a:rPr lang="en-US" sz="1800">
                <a:solidFill>
                  <a:srgbClr val="000000"/>
                </a:solidFill>
                <a:latin typeface="Canva Sans"/>
                <a:ea typeface="Canva Sans"/>
                <a:cs typeface="Canva Sans"/>
                <a:sym typeface="Canva Sans"/>
              </a:rPr>
              <a:t>mot</a:t>
            </a:r>
            <a:r>
              <a:rPr lang="en-US" sz="1800">
                <a:solidFill>
                  <a:srgbClr val="000000"/>
                </a:solidFill>
                <a:latin typeface="Canva Sans"/>
                <a:ea typeface="Canva Sans"/>
                <a:cs typeface="Canva Sans"/>
                <a:sym typeface="Canva Sans"/>
              </a:rPr>
              <a:t>e </a:t>
            </a:r>
            <a:r>
              <a:rPr lang="en-US" sz="1800">
                <a:solidFill>
                  <a:srgbClr val="000000"/>
                </a:solidFill>
                <a:latin typeface="Canva Sans"/>
                <a:ea typeface="Canva Sans"/>
                <a:cs typeface="Canva Sans"/>
                <a:sym typeface="Canva Sans"/>
              </a:rPr>
              <a:t>al</a:t>
            </a:r>
            <a:r>
              <a:rPr lang="en-US" sz="1800">
                <a:solidFill>
                  <a:srgbClr val="000000"/>
                </a:solidFill>
                <a:latin typeface="Canva Sans"/>
                <a:ea typeface="Canva Sans"/>
                <a:cs typeface="Canva Sans"/>
                <a:sym typeface="Canva Sans"/>
              </a:rPr>
              <a:t>erts: Notifications via email/SMS </a:t>
            </a:r>
          </a:p>
          <a:p>
            <a:pPr algn="l">
              <a:lnSpc>
                <a:spcPts val="2520"/>
              </a:lnSpc>
            </a:pPr>
            <a:r>
              <a:rPr lang="en-US" sz="1800">
                <a:solidFill>
                  <a:srgbClr val="000000"/>
                </a:solidFill>
                <a:latin typeface="Canva Sans"/>
                <a:ea typeface="Canva Sans"/>
                <a:cs typeface="Canva Sans"/>
                <a:sym typeface="Canva Sans"/>
              </a:rPr>
              <a:t>·</a:t>
            </a:r>
          </a:p>
          <a:p>
            <a:pPr algn="l">
              <a:lnSpc>
                <a:spcPts val="2520"/>
              </a:lnSpc>
            </a:pPr>
          </a:p>
          <a:p>
            <a:pPr algn="l">
              <a:lnSpc>
                <a:spcPts val="2520"/>
              </a:lnSpc>
            </a:pPr>
          </a:p>
        </p:txBody>
      </p:sp>
      <p:sp>
        <p:nvSpPr>
          <p:cNvPr name="TextBox 9" id="9"/>
          <p:cNvSpPr txBox="true"/>
          <p:nvPr/>
        </p:nvSpPr>
        <p:spPr>
          <a:xfrm rot="0">
            <a:off x="10940861" y="3368421"/>
            <a:ext cx="3144790" cy="46977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Limited range: IR/ultrasonic sensors work only within short distances.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Power dependency: Requires stable 5V supply.</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Complexity: Integration of multiple protocols (SPI, I2C, UART).</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False alarms: Environmental factors (e.g., heat) may trigger PIR sensors</a:t>
            </a:r>
          </a:p>
          <a:p>
            <a:pPr algn="l">
              <a:lnSpc>
                <a:spcPts val="2520"/>
              </a:lnSpc>
            </a:pPr>
          </a:p>
        </p:txBody>
      </p:sp>
      <p:sp>
        <p:nvSpPr>
          <p:cNvPr name="TextBox 10" id="10"/>
          <p:cNvSpPr txBox="true"/>
          <p:nvPr/>
        </p:nvSpPr>
        <p:spPr>
          <a:xfrm rot="0">
            <a:off x="14304726" y="3368421"/>
            <a:ext cx="3144790" cy="7071995"/>
          </a:xfrm>
          <a:prstGeom prst="rect">
            <a:avLst/>
          </a:prstGeom>
        </p:spPr>
        <p:txBody>
          <a:bodyPr anchor="t" rtlCol="false" tIns="0" lIns="0" bIns="0" rIns="0">
            <a:spAutoFit/>
          </a:bodyPr>
          <a:lstStyle/>
          <a:p>
            <a:pPr algn="l">
              <a:lnSpc>
                <a:spcPts val="2380"/>
              </a:lnSpc>
            </a:pPr>
            <a:r>
              <a:rPr lang="en-US" sz="1700" b="true">
                <a:solidFill>
                  <a:srgbClr val="000000"/>
                </a:solidFill>
                <a:latin typeface="Canva Sans Bold"/>
                <a:ea typeface="Canva Sans Bold"/>
                <a:cs typeface="Canva Sans Bold"/>
                <a:sym typeface="Canva Sans Bold"/>
              </a:rPr>
              <a:t>Access Control:</a:t>
            </a:r>
          </a:p>
          <a:p>
            <a:pPr algn="l">
              <a:lnSpc>
                <a:spcPts val="2380"/>
              </a:lnSpc>
            </a:pPr>
            <a:r>
              <a:rPr lang="en-US" sz="1700">
                <a:solidFill>
                  <a:srgbClr val="000000"/>
                </a:solidFill>
                <a:latin typeface="Canva Sans"/>
                <a:ea typeface="Canva Sans"/>
                <a:cs typeface="Canva Sans"/>
                <a:sym typeface="Canva Sans"/>
              </a:rPr>
              <a:t>Employees authenticate via fingerprint/RFID/keypad.</a:t>
            </a:r>
          </a:p>
          <a:p>
            <a:pPr algn="l">
              <a:lnSpc>
                <a:spcPts val="2380"/>
              </a:lnSpc>
            </a:pPr>
            <a:r>
              <a:rPr lang="en-US" sz="1700">
                <a:solidFill>
                  <a:srgbClr val="000000"/>
                </a:solidFill>
                <a:latin typeface="Canva Sans"/>
                <a:ea typeface="Canva Sans"/>
                <a:cs typeface="Canva Sans"/>
                <a:sym typeface="Canva Sans"/>
              </a:rPr>
              <a:t>Servo unlocks doors upon validation.</a:t>
            </a:r>
          </a:p>
          <a:p>
            <a:pPr algn="l">
              <a:lnSpc>
                <a:spcPts val="2380"/>
              </a:lnSpc>
            </a:pPr>
            <a:r>
              <a:rPr lang="en-US" sz="1700" b="true">
                <a:solidFill>
                  <a:srgbClr val="000000"/>
                </a:solidFill>
                <a:latin typeface="Canva Sans Bold"/>
                <a:ea typeface="Canva Sans Bold"/>
                <a:cs typeface="Canva Sans Bold"/>
                <a:sym typeface="Canva Sans Bold"/>
              </a:rPr>
              <a:t>Intrusion Detection:</a:t>
            </a:r>
          </a:p>
          <a:p>
            <a:pPr algn="l">
              <a:lnSpc>
                <a:spcPts val="2380"/>
              </a:lnSpc>
            </a:pPr>
            <a:r>
              <a:rPr lang="en-US" sz="1700">
                <a:solidFill>
                  <a:srgbClr val="000000"/>
                </a:solidFill>
                <a:latin typeface="Canva Sans"/>
                <a:ea typeface="Canva Sans"/>
                <a:cs typeface="Canva Sans"/>
                <a:sym typeface="Canva Sans"/>
              </a:rPr>
              <a:t>IR/ultrasonic s</a:t>
            </a:r>
            <a:r>
              <a:rPr lang="en-US" sz="1700">
                <a:solidFill>
                  <a:srgbClr val="000000"/>
                </a:solidFill>
                <a:latin typeface="Canva Sans"/>
                <a:ea typeface="Canva Sans"/>
                <a:cs typeface="Canva Sans"/>
                <a:sym typeface="Canva Sans"/>
              </a:rPr>
              <a:t>ensors detect unauthorized entry → trigger buzzer/LED.</a:t>
            </a:r>
          </a:p>
          <a:p>
            <a:pPr algn="l">
              <a:lnSpc>
                <a:spcPts val="2380"/>
              </a:lnSpc>
            </a:pPr>
            <a:r>
              <a:rPr lang="en-US" sz="1700">
                <a:solidFill>
                  <a:srgbClr val="000000"/>
                </a:solidFill>
                <a:latin typeface="Canva Sans"/>
                <a:ea typeface="Canva Sans"/>
                <a:cs typeface="Canva Sans"/>
                <a:sym typeface="Canva Sans"/>
              </a:rPr>
              <a:t>PIR monitors motion in restricted areas.</a:t>
            </a:r>
          </a:p>
          <a:p>
            <a:pPr algn="l">
              <a:lnSpc>
                <a:spcPts val="2380"/>
              </a:lnSpc>
            </a:pPr>
            <a:r>
              <a:rPr lang="en-US" sz="1700" b="true">
                <a:solidFill>
                  <a:srgbClr val="000000"/>
                </a:solidFill>
                <a:latin typeface="Canva Sans Bold"/>
                <a:ea typeface="Canva Sans Bold"/>
                <a:cs typeface="Canva Sans Bold"/>
                <a:sym typeface="Canva Sans Bold"/>
              </a:rPr>
              <a:t>Surveillance:</a:t>
            </a:r>
          </a:p>
          <a:p>
            <a:pPr algn="l">
              <a:lnSpc>
                <a:spcPts val="2380"/>
              </a:lnSpc>
            </a:pPr>
            <a:r>
              <a:rPr lang="en-US" sz="1700">
                <a:solidFill>
                  <a:srgbClr val="000000"/>
                </a:solidFill>
                <a:latin typeface="Canva Sans"/>
                <a:ea typeface="Canva Sans"/>
                <a:cs typeface="Canva Sans"/>
                <a:sym typeface="Canva Sans"/>
              </a:rPr>
              <a:t>ESP32 camera captures live footage; motion detection alerts security.</a:t>
            </a:r>
          </a:p>
          <a:p>
            <a:pPr algn="l">
              <a:lnSpc>
                <a:spcPts val="2380"/>
              </a:lnSpc>
            </a:pPr>
            <a:r>
              <a:rPr lang="en-US" sz="1700">
                <a:solidFill>
                  <a:srgbClr val="000000"/>
                </a:solidFill>
                <a:latin typeface="Canva Sans"/>
                <a:ea typeface="Canva Sans"/>
                <a:cs typeface="Canva Sans"/>
                <a:sym typeface="Canva Sans"/>
              </a:rPr>
              <a:t>OpenCV processes images for facial recognition.</a:t>
            </a:r>
          </a:p>
          <a:p>
            <a:pPr algn="l">
              <a:lnSpc>
                <a:spcPts val="2380"/>
              </a:lnSpc>
            </a:pPr>
            <a:r>
              <a:rPr lang="en-US" sz="1700" b="true">
                <a:solidFill>
                  <a:srgbClr val="000000"/>
                </a:solidFill>
                <a:latin typeface="Canva Sans Bold"/>
                <a:ea typeface="Canva Sans Bold"/>
                <a:cs typeface="Canva Sans Bold"/>
                <a:sym typeface="Canva Sans Bold"/>
              </a:rPr>
              <a:t>Microcontrollers:</a:t>
            </a:r>
          </a:p>
          <a:p>
            <a:pPr algn="l">
              <a:lnSpc>
                <a:spcPts val="2380"/>
              </a:lnSpc>
            </a:pPr>
            <a:r>
              <a:rPr lang="en-US" sz="1700">
                <a:solidFill>
                  <a:srgbClr val="000000"/>
                </a:solidFill>
                <a:latin typeface="Canva Sans"/>
                <a:ea typeface="Canva Sans"/>
                <a:cs typeface="Canva Sans"/>
                <a:sym typeface="Canva Sans"/>
              </a:rPr>
              <a:t>Arduino interfaces with sensors (I2C/SPI) and LCD.</a:t>
            </a:r>
          </a:p>
          <a:p>
            <a:pPr algn="l">
              <a:lnSpc>
                <a:spcPts val="2380"/>
              </a:lnSpc>
            </a:pPr>
            <a:r>
              <a:rPr lang="en-US" sz="1700">
                <a:solidFill>
                  <a:srgbClr val="000000"/>
                </a:solidFill>
                <a:latin typeface="Canva Sans"/>
                <a:ea typeface="Canva Sans"/>
                <a:cs typeface="Canva Sans"/>
                <a:sym typeface="Canva Sans"/>
              </a:rPr>
              <a:t>NodeMCU handles Wi-Fi (connects to Cayenne IoT for cloud logging).</a:t>
            </a:r>
          </a:p>
          <a:p>
            <a:pPr algn="l">
              <a:lnSpc>
                <a:spcPts val="238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TECH/ANALYSIS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PAPER(5)</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drive.google.com/file/d/1oPMsotsNXeaPDzZize5I0DIdWw0mJYYM/view?usp=sharing"/>
              </a:rPr>
              <a:t>REFRENCE</a:t>
            </a:r>
          </a:p>
        </p:txBody>
      </p:sp>
      <p:sp>
        <p:nvSpPr>
          <p:cNvPr name="TextBox 6" id="6"/>
          <p:cNvSpPr txBox="true"/>
          <p:nvPr/>
        </p:nvSpPr>
        <p:spPr>
          <a:xfrm rot="0">
            <a:off x="851187" y="3368421"/>
            <a:ext cx="3144790" cy="281178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The Smart Banking Sec</a:t>
            </a:r>
            <a:r>
              <a:rPr lang="en-US" sz="1800">
                <a:solidFill>
                  <a:srgbClr val="000000"/>
                </a:solidFill>
                <a:latin typeface="Canva Sans"/>
                <a:ea typeface="Canva Sans"/>
                <a:cs typeface="Canva Sans"/>
                <a:sym typeface="Canva Sans"/>
              </a:rPr>
              <a:t>urity System enhances bank locker security using advanced technologies like Face Recognition, RFID, GSM, and sensors. It ensures only authorized individuals can access lockers.</a:t>
            </a:r>
          </a:p>
        </p:txBody>
      </p:sp>
      <p:sp>
        <p:nvSpPr>
          <p:cNvPr name="TextBox 7" id="7"/>
          <p:cNvSpPr txBox="true"/>
          <p:nvPr/>
        </p:nvSpPr>
        <p:spPr>
          <a:xfrm rot="0">
            <a:off x="4213131" y="3368421"/>
            <a:ext cx="3144790" cy="707199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Face Recognition: Biometric iden</a:t>
            </a:r>
            <a:r>
              <a:rPr lang="en-US" sz="1700">
                <a:solidFill>
                  <a:srgbClr val="000000"/>
                </a:solidFill>
                <a:latin typeface="Canva Sans"/>
                <a:ea typeface="Canva Sans"/>
                <a:cs typeface="Canva Sans"/>
                <a:sym typeface="Canva Sans"/>
              </a:rPr>
              <a:t>tification to verify user identity.</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RFID: User authentication through RFID tags.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GSM: Sends alerts to the bank manager for unauthorized access.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Sensors: Vibration and temperature sensors detect security breaches.</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User Authentication: Users present RFID tags; face recognition captures and verifies identity.</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Security Measures: Vibration and temperature sensors trigger alerts and a timer locks the locker if access exceeds a set duration.</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Communication: GSM module sends alerts.</a:t>
            </a:r>
          </a:p>
          <a:p>
            <a:pPr algn="l">
              <a:lnSpc>
                <a:spcPts val="2380"/>
              </a:lnSpc>
            </a:pPr>
          </a:p>
        </p:txBody>
      </p:sp>
      <p:sp>
        <p:nvSpPr>
          <p:cNvPr name="TextBox 8" id="8"/>
          <p:cNvSpPr txBox="true"/>
          <p:nvPr/>
        </p:nvSpPr>
        <p:spPr>
          <a:xfrm rot="0">
            <a:off x="7576996" y="3368421"/>
            <a:ext cx="3144790" cy="37547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Enhanced Security: Reduces unauthorized access risks.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Real-time Alerts: Immediate notifications improve response time.</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U</a:t>
            </a:r>
            <a:r>
              <a:rPr lang="en-US" sz="1800">
                <a:solidFill>
                  <a:srgbClr val="000000"/>
                </a:solidFill>
                <a:latin typeface="Canva Sans"/>
                <a:ea typeface="Canva Sans"/>
                <a:cs typeface="Canva Sans"/>
                <a:sym typeface="Canva Sans"/>
              </a:rPr>
              <a:t>ser-Friendly: Minimal action needed for authorized users.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Cost-Effective: Reduces costs associated with theft.</a:t>
            </a:r>
          </a:p>
        </p:txBody>
      </p:sp>
      <p:sp>
        <p:nvSpPr>
          <p:cNvPr name="TextBox 9" id="9"/>
          <p:cNvSpPr txBox="true"/>
          <p:nvPr/>
        </p:nvSpPr>
        <p:spPr>
          <a:xfrm rot="0">
            <a:off x="10940861" y="3368421"/>
            <a:ext cx="3144790" cy="59550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Technical Complexity: Integration of multiple technologi</a:t>
            </a:r>
            <a:r>
              <a:rPr lang="en-US" sz="1800">
                <a:solidFill>
                  <a:srgbClr val="000000"/>
                </a:solidFill>
                <a:latin typeface="Canva Sans"/>
                <a:ea typeface="Canva Sans"/>
                <a:cs typeface="Canva Sans"/>
                <a:sym typeface="Canva Sans"/>
              </a:rPr>
              <a:t>es can complicate implementation.</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False Positives/Negatives: Face recognition may inaccurately identify users.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Dependence on Technology: Reliability depends on proper functioning of components.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Privacy Concerns: Biometric data raises privacy issues.</a:t>
            </a:r>
          </a:p>
          <a:p>
            <a:pPr algn="l">
              <a:lnSpc>
                <a:spcPts val="2520"/>
              </a:lnSpc>
            </a:pPr>
          </a:p>
        </p:txBody>
      </p:sp>
      <p:sp>
        <p:nvSpPr>
          <p:cNvPr name="TextBox 10" id="10"/>
          <p:cNvSpPr txBox="true"/>
          <p:nvPr/>
        </p:nvSpPr>
        <p:spPr>
          <a:xfrm rot="0">
            <a:off x="14304726" y="3368421"/>
            <a:ext cx="3144790" cy="50120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Block Diagram: Visual representation of system archit</a:t>
            </a:r>
            <a:r>
              <a:rPr lang="en-US" sz="1800">
                <a:solidFill>
                  <a:srgbClr val="000000"/>
                </a:solidFill>
                <a:latin typeface="Canva Sans"/>
                <a:ea typeface="Canva Sans"/>
                <a:cs typeface="Canva Sans"/>
                <a:sym typeface="Canva Sans"/>
              </a:rPr>
              <a:t>ecture.</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Microcontroller Integration: Uses PIC and ARM microcontrollers for processing.</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Software Development: Developed in Embedded C, programmed into microcontroller.</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Testing and Calibration: Rigorous testing for sensor thresholds and performance metrics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PAPER(6)</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drive.google.com/file/d/1Zjl19bf2tUuCmWiMPNJdSapRFwwW5fWE/view?usp=sharing"/>
              </a:rPr>
              <a:t>REFRENCE</a:t>
            </a:r>
          </a:p>
        </p:txBody>
      </p:sp>
      <p:sp>
        <p:nvSpPr>
          <p:cNvPr name="TextBox 6" id="6"/>
          <p:cNvSpPr txBox="true"/>
          <p:nvPr/>
        </p:nvSpPr>
        <p:spPr>
          <a:xfrm rot="0">
            <a:off x="851187" y="3368421"/>
            <a:ext cx="3144790" cy="34404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A multi-layered sec</a:t>
            </a:r>
            <a:r>
              <a:rPr lang="en-US" sz="1800">
                <a:solidFill>
                  <a:srgbClr val="000000"/>
                </a:solidFill>
                <a:latin typeface="Canva Sans"/>
                <a:ea typeface="Canva Sans"/>
                <a:cs typeface="Canva Sans"/>
                <a:sym typeface="Canva Sans"/>
              </a:rPr>
              <a:t>urity system for bank lockers combining RFID authentication, face recognition (Viola-Jones/PCA), GSM alerts, and sensors (vibration/temperature). Automatically locks after timeout.</a:t>
            </a:r>
          </a:p>
          <a:p>
            <a:pPr algn="l">
              <a:lnSpc>
                <a:spcPts val="2520"/>
              </a:lnSpc>
            </a:pPr>
          </a:p>
        </p:txBody>
      </p:sp>
      <p:sp>
        <p:nvSpPr>
          <p:cNvPr name="TextBox 7" id="7"/>
          <p:cNvSpPr txBox="true"/>
          <p:nvPr/>
        </p:nvSpPr>
        <p:spPr>
          <a:xfrm rot="0">
            <a:off x="4213131" y="3368421"/>
            <a:ext cx="3144790" cy="360362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Flow: RFID → Face recognition → A</a:t>
            </a:r>
            <a:r>
              <a:rPr lang="en-US" sz="1700">
                <a:solidFill>
                  <a:srgbClr val="000000"/>
                </a:solidFill>
                <a:latin typeface="Canva Sans"/>
                <a:ea typeface="Canva Sans"/>
                <a:cs typeface="Canva Sans"/>
                <a:sym typeface="Canva Sans"/>
              </a:rPr>
              <a:t>ccess grant.</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Sensors: Trigger GSM alerts for tampering/fire.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 Hardware: PIC (RFID), ARM (face processing), SIM900A (GSM).</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 Software: MATLAB (image processing), Embedded C (microcontrollers).</a:t>
            </a:r>
          </a:p>
        </p:txBody>
      </p:sp>
      <p:sp>
        <p:nvSpPr>
          <p:cNvPr name="TextBox 8" id="8"/>
          <p:cNvSpPr txBox="true"/>
          <p:nvPr/>
        </p:nvSpPr>
        <p:spPr>
          <a:xfrm rot="0">
            <a:off x="7576996" y="3368421"/>
            <a:ext cx="3144790" cy="34404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Enhanced Security: Dual authentication (RFID + biometrics).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Real-time Alerts: GSM notifies manager during</a:t>
            </a:r>
            <a:r>
              <a:rPr lang="en-US" sz="1800">
                <a:solidFill>
                  <a:srgbClr val="000000"/>
                </a:solidFill>
                <a:latin typeface="Canva Sans"/>
                <a:ea typeface="Canva Sans"/>
                <a:cs typeface="Canva Sans"/>
                <a:sym typeface="Canva Sans"/>
              </a:rPr>
              <a:t> b</a:t>
            </a:r>
            <a:r>
              <a:rPr lang="en-US" sz="1800">
                <a:solidFill>
                  <a:srgbClr val="000000"/>
                </a:solidFill>
                <a:latin typeface="Canva Sans"/>
                <a:ea typeface="Canva Sans"/>
                <a:cs typeface="Canva Sans"/>
                <a:sym typeface="Canva Sans"/>
              </a:rPr>
              <a:t>reaches.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Cost-Effective: Uses off-the-shelf components.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Automation: Timer limits access duration.</a:t>
            </a:r>
          </a:p>
          <a:p>
            <a:pPr algn="l">
              <a:lnSpc>
                <a:spcPts val="2520"/>
              </a:lnSpc>
            </a:pPr>
          </a:p>
        </p:txBody>
      </p:sp>
      <p:sp>
        <p:nvSpPr>
          <p:cNvPr name="TextBox 9" id="9"/>
          <p:cNvSpPr txBox="true"/>
          <p:nvPr/>
        </p:nvSpPr>
        <p:spPr>
          <a:xfrm rot="0">
            <a:off x="10940861" y="3368421"/>
            <a:ext cx="3144790" cy="344043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RFID Vulnerability: Lost/stolen tags risk unauthoriz</a:t>
            </a:r>
            <a:r>
              <a:rPr lang="en-US" sz="1800">
                <a:solidFill>
                  <a:srgbClr val="000000"/>
                </a:solidFill>
                <a:latin typeface="Canva Sans"/>
                <a:ea typeface="Canva Sans"/>
                <a:cs typeface="Canva Sans"/>
                <a:sym typeface="Canva Sans"/>
              </a:rPr>
              <a:t>ed access.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Lighting Dependence: Face recognition may fail in low light.</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False Alarms: Sensors sensitive to environmental noise.</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Power Reliance: System fails during outages.</a:t>
            </a:r>
          </a:p>
        </p:txBody>
      </p:sp>
      <p:sp>
        <p:nvSpPr>
          <p:cNvPr name="TextBox 10" id="10"/>
          <p:cNvSpPr txBox="true"/>
          <p:nvPr/>
        </p:nvSpPr>
        <p:spPr>
          <a:xfrm rot="0">
            <a:off x="14304726" y="3368421"/>
            <a:ext cx="3144790" cy="37547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RFID Reader: PIC m</a:t>
            </a:r>
            <a:r>
              <a:rPr lang="en-US" sz="1800">
                <a:solidFill>
                  <a:srgbClr val="000000"/>
                </a:solidFill>
                <a:latin typeface="Canva Sans"/>
                <a:ea typeface="Canva Sans"/>
                <a:cs typeface="Canva Sans"/>
                <a:sym typeface="Canva Sans"/>
              </a:rPr>
              <a:t>icrocontroller (serial communication).</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Camera: Face capture → MATLAB processing → ARM verification.</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Sensors: Vibration/temperature thresholds trigger GSM via ARM.</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Timer: Auto-lock via PIC/ARM.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07169" y="2093435"/>
          <a:ext cx="16873662" cy="8028973"/>
        </p:xfrm>
        <a:graphic>
          <a:graphicData uri="http://schemas.openxmlformats.org/drawingml/2006/table">
            <a:tbl>
              <a:tblPr/>
              <a:tblGrid>
                <a:gridCol w="3374732"/>
                <a:gridCol w="3374732"/>
                <a:gridCol w="3374732"/>
                <a:gridCol w="3374732"/>
                <a:gridCol w="3374732"/>
              </a:tblGrid>
              <a:tr h="1076325">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DESCRIPTION</a:t>
                      </a: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F5B5F6"/>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ANALYSIS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A93EF"/>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C86BCD"/>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DISADVANTAGES</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A646AB"/>
                    </a:solidFill>
                  </a:tcPr>
                </a:tc>
                <a:tc>
                  <a:txBody>
                    <a:bodyPr anchor="t" rtlCol="false"/>
                    <a:lstStyle/>
                    <a:p>
                      <a:pPr algn="ctr">
                        <a:lnSpc>
                          <a:spcPts val="2600"/>
                        </a:lnSpc>
                        <a:defRPr/>
                      </a:pPr>
                      <a:r>
                        <a:rPr lang="en-US" b="true" sz="2000">
                          <a:solidFill>
                            <a:srgbClr val="FFFFFF"/>
                          </a:solidFill>
                          <a:latin typeface="Aileron Bold"/>
                          <a:ea typeface="Aileron Bold"/>
                          <a:cs typeface="Aileron Bold"/>
                          <a:sym typeface="Aileron Bold"/>
                        </a:rPr>
                        <a:t>DESIGN &amp; IMPLEMENTATION</a:t>
                      </a: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791F7D"/>
                    </a:solidFill>
                  </a:tcPr>
                </a:tc>
              </a:tr>
              <a:tr h="6952648">
                <a:tc>
                  <a:txBody>
                    <a:bodyPr anchor="t" rtlCol="false"/>
                    <a:lstStyle/>
                    <a:p>
                      <a:pPr algn="ctr">
                        <a:lnSpc>
                          <a:spcPts val="2100"/>
                        </a:lnSpc>
                        <a:defRPr/>
                      </a:pPr>
                      <a:endParaRPr lang="en-US" sz="1100"/>
                    </a:p>
                  </a:txBody>
                  <a:tcPr marL="198514" marR="198514" marT="198514" marB="198514" anchor="ctr">
                    <a:lnL cmpd="sng" algn="ctr" cap="flat" w="0">
                      <a:solidFill>
                        <a:srgbClr val="000000"/>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69480">
                      <a:solidFill>
                        <a:srgbClr val="FFFFFF"/>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c>
                  <a:txBody>
                    <a:bodyPr anchor="t" rtlCol="false"/>
                    <a:lstStyle/>
                    <a:p>
                      <a:pPr algn="ctr">
                        <a:lnSpc>
                          <a:spcPts val="3209"/>
                        </a:lnSpc>
                        <a:defRPr/>
                      </a:pPr>
                      <a:endParaRPr lang="en-US" sz="1100"/>
                    </a:p>
                  </a:txBody>
                  <a:tcPr marL="198514" marR="198514" marT="198514" marB="198514" anchor="ctr">
                    <a:lnL cmpd="sng" algn="ctr" cap="flat" w="69480">
                      <a:solidFill>
                        <a:srgbClr val="FFFFFF"/>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EDF0F2"/>
                    </a:solidFill>
                  </a:tcPr>
                </a:tc>
              </a:tr>
            </a:tbl>
          </a:graphicData>
        </a:graphic>
      </p:graphicFrame>
      <p:sp>
        <p:nvSpPr>
          <p:cNvPr name="TextBox 4" id="4"/>
          <p:cNvSpPr txBox="true"/>
          <p:nvPr/>
        </p:nvSpPr>
        <p:spPr>
          <a:xfrm rot="0">
            <a:off x="5558222" y="305118"/>
            <a:ext cx="6388953" cy="1218565"/>
          </a:xfrm>
          <a:prstGeom prst="rect">
            <a:avLst/>
          </a:prstGeom>
        </p:spPr>
        <p:txBody>
          <a:bodyPr anchor="t" rtlCol="false" tIns="0" lIns="0" bIns="0" rIns="0">
            <a:spAutoFit/>
          </a:bodyPr>
          <a:lstStyle/>
          <a:p>
            <a:pPr algn="ctr">
              <a:lnSpc>
                <a:spcPts val="8255"/>
              </a:lnSpc>
            </a:pPr>
            <a:r>
              <a:rPr lang="en-US" b="true" sz="6500">
                <a:solidFill>
                  <a:srgbClr val="A429AA"/>
                </a:solidFill>
                <a:latin typeface="Cooper Hewitt Bold"/>
                <a:ea typeface="Cooper Hewitt Bold"/>
                <a:cs typeface="Cooper Hewitt Bold"/>
                <a:sym typeface="Cooper Hewitt Bold"/>
              </a:rPr>
              <a:t>PAPER(7)</a:t>
            </a:r>
          </a:p>
        </p:txBody>
      </p:sp>
      <p:sp>
        <p:nvSpPr>
          <p:cNvPr name="TextBox 5" id="5"/>
          <p:cNvSpPr txBox="true"/>
          <p:nvPr/>
        </p:nvSpPr>
        <p:spPr>
          <a:xfrm rot="0">
            <a:off x="2348461" y="1418907"/>
            <a:ext cx="12808473" cy="554355"/>
          </a:xfrm>
          <a:prstGeom prst="rect">
            <a:avLst/>
          </a:prstGeom>
        </p:spPr>
        <p:txBody>
          <a:bodyPr anchor="t" rtlCol="false" tIns="0" lIns="0" bIns="0" rIns="0">
            <a:spAutoFit/>
          </a:bodyPr>
          <a:lstStyle/>
          <a:p>
            <a:pPr algn="ctr">
              <a:lnSpc>
                <a:spcPts val="3810"/>
              </a:lnSpc>
            </a:pPr>
            <a:r>
              <a:rPr lang="en-US" b="true" sz="3000" u="sng">
                <a:solidFill>
                  <a:srgbClr val="FFFFFF"/>
                </a:solidFill>
                <a:latin typeface="Cooper Hewitt Bold"/>
                <a:ea typeface="Cooper Hewitt Bold"/>
                <a:cs typeface="Cooper Hewitt Bold"/>
                <a:sym typeface="Cooper Hewitt Bold"/>
                <a:hlinkClick r:id="rId3" tooltip="https://drive.google.com/file/d/1aund8SzD9jJlOjfrroPxWRD2mvuN1gi9/view?usp=sharing"/>
              </a:rPr>
              <a:t>REFRENCE</a:t>
            </a:r>
          </a:p>
        </p:txBody>
      </p:sp>
      <p:sp>
        <p:nvSpPr>
          <p:cNvPr name="TextBox 6" id="6"/>
          <p:cNvSpPr txBox="true"/>
          <p:nvPr/>
        </p:nvSpPr>
        <p:spPr>
          <a:xfrm rot="0">
            <a:off x="851187" y="3368421"/>
            <a:ext cx="3144790" cy="6186170"/>
          </a:xfrm>
          <a:prstGeom prst="rect">
            <a:avLst/>
          </a:prstGeom>
        </p:spPr>
        <p:txBody>
          <a:bodyPr anchor="t" rtlCol="false" tIns="0" lIns="0" bIns="0" rIns="0">
            <a:spAutoFit/>
          </a:bodyPr>
          <a:lstStyle/>
          <a:p>
            <a:pPr algn="l">
              <a:lnSpc>
                <a:spcPts val="2380"/>
              </a:lnSpc>
            </a:pPr>
            <a:r>
              <a:rPr lang="en-US" sz="1700">
                <a:solidFill>
                  <a:srgbClr val="000000"/>
                </a:solidFill>
                <a:latin typeface="Canva Sans"/>
                <a:ea typeface="Canva Sans"/>
                <a:cs typeface="Canva Sans"/>
                <a:sym typeface="Canva Sans"/>
              </a:rPr>
              <a:t>This IoT-based bank security system enhances locker room protection using the ESP32 microcontroller. It employs the</a:t>
            </a:r>
            <a:r>
              <a:rPr lang="en-US" sz="1700">
                <a:solidFill>
                  <a:srgbClr val="000000"/>
                </a:solidFill>
                <a:latin typeface="Canva Sans"/>
                <a:ea typeface="Canva Sans"/>
                <a:cs typeface="Canva Sans"/>
                <a:sym typeface="Canva Sans"/>
              </a:rPr>
              <a:t> EM-18 RFID reader for card authentication, IR sensors for motion detection, and voice control for secondary verification. The Blynk app provides remote monitoring of locker status (open/closed) and sends alerts for unauthorized access. A 16x2 LCD displays status, and a buzzer sounds during operations or alerts. Designed for banks and secure environments, it ensures only authorized access and logs user activity.</a:t>
            </a:r>
          </a:p>
          <a:p>
            <a:pPr algn="l">
              <a:lnSpc>
                <a:spcPts val="2380"/>
              </a:lnSpc>
            </a:pPr>
          </a:p>
        </p:txBody>
      </p:sp>
      <p:sp>
        <p:nvSpPr>
          <p:cNvPr name="TextBox 7" id="7"/>
          <p:cNvSpPr txBox="true"/>
          <p:nvPr/>
        </p:nvSpPr>
        <p:spPr>
          <a:xfrm rot="0">
            <a:off x="4213131" y="3368421"/>
            <a:ext cx="3144790" cy="5890895"/>
          </a:xfrm>
          <a:prstGeom prst="rect">
            <a:avLst/>
          </a:prstGeom>
        </p:spPr>
        <p:txBody>
          <a:bodyPr anchor="t" rtlCol="false" tIns="0" lIns="0" bIns="0" rIns="0">
            <a:spAutoFit/>
          </a:bodyPr>
          <a:lstStyle/>
          <a:p>
            <a:pPr algn="l">
              <a:lnSpc>
                <a:spcPts val="2379"/>
              </a:lnSpc>
            </a:pPr>
            <a:r>
              <a:rPr lang="en-US" sz="1699">
                <a:solidFill>
                  <a:srgbClr val="000000"/>
                </a:solidFill>
                <a:latin typeface="Canva Sans"/>
                <a:ea typeface="Canva Sans"/>
                <a:cs typeface="Canva Sans"/>
                <a:sym typeface="Canva Sans"/>
              </a:rPr>
              <a:t>The system’s multi-factor authentication (RFID + voice) offers stronger security than traditional locks or single-factor systems, with Blynk enabling remote ov</a:t>
            </a:r>
            <a:r>
              <a:rPr lang="en-US" sz="1699">
                <a:solidFill>
                  <a:srgbClr val="000000"/>
                </a:solidFill>
                <a:latin typeface="Canva Sans"/>
                <a:ea typeface="Canva Sans"/>
                <a:cs typeface="Canva Sans"/>
                <a:sym typeface="Canva Sans"/>
              </a:rPr>
              <a:t>ersight. It surpasses GSM-based systems by integrating IoT and voice control. However, voice control reliability is unclear due to missing implementation details, and RFID systems risk spoofing without robust encryption. Wi-Fi dependency and untested scalability for large banking networks are concerns, as is the lack of cybersecurity specifics.</a:t>
            </a:r>
          </a:p>
          <a:p>
            <a:pPr algn="l">
              <a:lnSpc>
                <a:spcPts val="2379"/>
              </a:lnSpc>
            </a:pPr>
          </a:p>
        </p:txBody>
      </p:sp>
      <p:sp>
        <p:nvSpPr>
          <p:cNvPr name="TextBox 8" id="8"/>
          <p:cNvSpPr txBox="true"/>
          <p:nvPr/>
        </p:nvSpPr>
        <p:spPr>
          <a:xfrm rot="0">
            <a:off x="14304726" y="3368421"/>
            <a:ext cx="3144790" cy="6617335"/>
          </a:xfrm>
          <a:prstGeom prst="rect">
            <a:avLst/>
          </a:prstGeom>
        </p:spPr>
        <p:txBody>
          <a:bodyPr anchor="t" rtlCol="false" tIns="0" lIns="0" bIns="0" rIns="0">
            <a:spAutoFit/>
          </a:bodyPr>
          <a:lstStyle/>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Hardware: ESP32 DevKit V1, EM-18 RFID reader (125 kHz), pas</a:t>
            </a:r>
            <a:r>
              <a:rPr lang="en-US" sz="1599">
                <a:solidFill>
                  <a:srgbClr val="000000"/>
                </a:solidFill>
                <a:latin typeface="Canva Sans"/>
                <a:ea typeface="Canva Sans"/>
                <a:cs typeface="Canva Sans"/>
                <a:sym typeface="Canva Sans"/>
              </a:rPr>
              <a:t>siv</a:t>
            </a:r>
            <a:r>
              <a:rPr lang="en-US" sz="1599">
                <a:solidFill>
                  <a:srgbClr val="000000"/>
                </a:solidFill>
                <a:latin typeface="Canva Sans"/>
                <a:ea typeface="Canva Sans"/>
                <a:cs typeface="Canva Sans"/>
                <a:sym typeface="Canva Sans"/>
              </a:rPr>
              <a:t>e RFID cards, IR sensors, 16x2 LCD, buzzer.</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Software: Blynk app, Arduino IDE with Blynk library.</a:t>
            </a:r>
          </a:p>
          <a:p>
            <a:pPr algn="l" marL="345439" indent="-172720" lvl="1">
              <a:lnSpc>
                <a:spcPts val="2239"/>
              </a:lnSpc>
              <a:buFont typeface="Arial"/>
              <a:buChar char="•"/>
            </a:pPr>
            <a:r>
              <a:rPr lang="en-US" sz="1599">
                <a:solidFill>
                  <a:srgbClr val="000000"/>
                </a:solidFill>
                <a:latin typeface="Canva Sans"/>
                <a:ea typeface="Canva Sans"/>
                <a:cs typeface="Canva Sans"/>
                <a:sym typeface="Canva Sans"/>
              </a:rPr>
              <a:t>Process: IR sensors detect motion, activating RFID scanner. Valid RFID card prompts voice authentication; correct inputs open locker. Blynk app shows status (IN/OUT with green/red indicators), sends alerts. LCD displays card ID/status; buzzer sounds for operations/alerts. Tested for authentication and door control, ensuring secure access and real-time monitoring.</a:t>
            </a:r>
          </a:p>
          <a:p>
            <a:pPr algn="l">
              <a:lnSpc>
                <a:spcPts val="2239"/>
              </a:lnSpc>
            </a:pPr>
          </a:p>
        </p:txBody>
      </p:sp>
      <p:sp>
        <p:nvSpPr>
          <p:cNvPr name="TextBox 9" id="9"/>
          <p:cNvSpPr txBox="true"/>
          <p:nvPr/>
        </p:nvSpPr>
        <p:spPr>
          <a:xfrm rot="0">
            <a:off x="7576996" y="3368421"/>
            <a:ext cx="3144790" cy="6269355"/>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Multi-factor authentication (RFID + voice) ensures high security.</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Cost-effective with low-cost ESP32, passive RFID, and Blynk.</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a:t>
            </a:r>
            <a:r>
              <a:rPr lang="en-US" sz="1800">
                <a:solidFill>
                  <a:srgbClr val="000000"/>
                </a:solidFill>
                <a:latin typeface="Canva Sans"/>
                <a:ea typeface="Canva Sans"/>
                <a:cs typeface="Canva Sans"/>
                <a:sym typeface="Canva Sans"/>
              </a:rPr>
              <a:t>emote monitoring via Blynk app enhances oversight.</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Compact, low-power, and standalone for easy deployment.</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Logs user access for audits; buzzer/LCD provide local feedback.</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IR sensors optimize scanner operation, saving power.</a:t>
            </a:r>
          </a:p>
          <a:p>
            <a:pPr algn="l">
              <a:lnSpc>
                <a:spcPts val="2520"/>
              </a:lnSpc>
            </a:pPr>
          </a:p>
        </p:txBody>
      </p:sp>
      <p:sp>
        <p:nvSpPr>
          <p:cNvPr name="TextBox 10" id="10"/>
          <p:cNvSpPr txBox="true"/>
          <p:nvPr/>
        </p:nvSpPr>
        <p:spPr>
          <a:xfrm rot="0">
            <a:off x="10940861" y="3368421"/>
            <a:ext cx="3144790" cy="532638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Wi-Fi dependency</a:t>
            </a:r>
            <a:r>
              <a:rPr lang="en-US" sz="1800">
                <a:solidFill>
                  <a:srgbClr val="000000"/>
                </a:solidFill>
                <a:latin typeface="Canva Sans"/>
                <a:ea typeface="Canva Sans"/>
                <a:cs typeface="Canva Sans"/>
                <a:sym typeface="Canva Sans"/>
              </a:rPr>
              <a:t> limits use in poor network areas.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Voice control reliability and implementation unclear.</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RFID spoofing and lack of encryption details pose security risks.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Scalability for large-scale banking untested.</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Maintenance needed for RFID cards and sensors.</a:t>
            </a:r>
          </a:p>
          <a:p>
            <a:pPr algn="l" marL="388620" indent="-194310" lvl="1">
              <a:lnSpc>
                <a:spcPts val="2520"/>
              </a:lnSpc>
              <a:buFont typeface="Arial"/>
              <a:buChar char="•"/>
            </a:pPr>
            <a:r>
              <a:rPr lang="en-US" sz="1800">
                <a:solidFill>
                  <a:srgbClr val="000000"/>
                </a:solidFill>
                <a:latin typeface="Canva Sans"/>
                <a:ea typeface="Canva Sans"/>
                <a:cs typeface="Canva Sans"/>
                <a:sym typeface="Canva Sans"/>
              </a:rPr>
              <a:t>Single-point failure risk if ESP32/RFID reader malfunctions.</a:t>
            </a:r>
          </a:p>
          <a:p>
            <a:pPr algn="l">
              <a:lnSpc>
                <a:spcPts val="25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631789" y="3505430"/>
            <a:ext cx="5282116" cy="5589541"/>
          </a:xfrm>
          <a:custGeom>
            <a:avLst/>
            <a:gdLst/>
            <a:ahLst/>
            <a:cxnLst/>
            <a:rect r="r" b="b" t="t" l="l"/>
            <a:pathLst>
              <a:path h="5589541" w="5282116">
                <a:moveTo>
                  <a:pt x="0" y="0"/>
                </a:moveTo>
                <a:lnTo>
                  <a:pt x="5282116" y="0"/>
                </a:lnTo>
                <a:lnTo>
                  <a:pt x="5282116" y="5589541"/>
                </a:lnTo>
                <a:lnTo>
                  <a:pt x="0" y="5589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31885" y="3638172"/>
            <a:ext cx="4244899" cy="467767"/>
          </a:xfrm>
          <a:prstGeom prst="rect">
            <a:avLst/>
          </a:prstGeom>
        </p:spPr>
        <p:txBody>
          <a:bodyPr anchor="t" rtlCol="false" tIns="0" lIns="0" bIns="0" rIns="0">
            <a:spAutoFit/>
          </a:bodyPr>
          <a:lstStyle/>
          <a:p>
            <a:pPr algn="ctr" marL="0" indent="0" lvl="0">
              <a:lnSpc>
                <a:spcPts val="3859"/>
              </a:lnSpc>
              <a:spcBef>
                <a:spcPct val="0"/>
              </a:spcBef>
            </a:pPr>
            <a:r>
              <a:rPr lang="en-US" b="true" sz="2756">
                <a:solidFill>
                  <a:srgbClr val="000000"/>
                </a:solidFill>
                <a:latin typeface="Canva Sans Bold"/>
                <a:ea typeface="Canva Sans Bold"/>
                <a:cs typeface="Canva Sans Bold"/>
                <a:sym typeface="Canva Sans Bold"/>
              </a:rPr>
              <a:t>Counter</a:t>
            </a:r>
          </a:p>
        </p:txBody>
      </p:sp>
      <p:sp>
        <p:nvSpPr>
          <p:cNvPr name="TextBox 5" id="5"/>
          <p:cNvSpPr txBox="true"/>
          <p:nvPr/>
        </p:nvSpPr>
        <p:spPr>
          <a:xfrm rot="0">
            <a:off x="4154334" y="5055998"/>
            <a:ext cx="4244899" cy="467767"/>
          </a:xfrm>
          <a:prstGeom prst="rect">
            <a:avLst/>
          </a:prstGeom>
        </p:spPr>
        <p:txBody>
          <a:bodyPr anchor="t" rtlCol="false" tIns="0" lIns="0" bIns="0" rIns="0">
            <a:spAutoFit/>
          </a:bodyPr>
          <a:lstStyle/>
          <a:p>
            <a:pPr algn="ctr" marL="0" indent="0" lvl="0">
              <a:lnSpc>
                <a:spcPts val="3859"/>
              </a:lnSpc>
              <a:spcBef>
                <a:spcPct val="0"/>
              </a:spcBef>
            </a:pPr>
            <a:r>
              <a:rPr lang="en-US" b="true" sz="2756">
                <a:solidFill>
                  <a:srgbClr val="000000"/>
                </a:solidFill>
                <a:latin typeface="Canva Sans Bold"/>
                <a:ea typeface="Canva Sans Bold"/>
                <a:cs typeface="Canva Sans Bold"/>
                <a:sym typeface="Canva Sans Bold"/>
              </a:rPr>
              <a:t>Vault</a:t>
            </a:r>
          </a:p>
        </p:txBody>
      </p:sp>
      <p:sp>
        <p:nvSpPr>
          <p:cNvPr name="TextBox 6" id="6"/>
          <p:cNvSpPr txBox="true"/>
          <p:nvPr/>
        </p:nvSpPr>
        <p:spPr>
          <a:xfrm rot="0">
            <a:off x="2031885" y="6540124"/>
            <a:ext cx="4244899" cy="467767"/>
          </a:xfrm>
          <a:prstGeom prst="rect">
            <a:avLst/>
          </a:prstGeom>
        </p:spPr>
        <p:txBody>
          <a:bodyPr anchor="t" rtlCol="false" tIns="0" lIns="0" bIns="0" rIns="0">
            <a:spAutoFit/>
          </a:bodyPr>
          <a:lstStyle/>
          <a:p>
            <a:pPr algn="ctr" marL="0" indent="0" lvl="0">
              <a:lnSpc>
                <a:spcPts val="3859"/>
              </a:lnSpc>
              <a:spcBef>
                <a:spcPct val="0"/>
              </a:spcBef>
            </a:pPr>
            <a:r>
              <a:rPr lang="en-US" b="true" sz="2756">
                <a:solidFill>
                  <a:srgbClr val="000000"/>
                </a:solidFill>
                <a:latin typeface="Canva Sans Bold"/>
                <a:ea typeface="Canva Sans Bold"/>
                <a:cs typeface="Canva Sans Bold"/>
                <a:sym typeface="Canva Sans Bold"/>
              </a:rPr>
              <a:t>Employee</a:t>
            </a:r>
          </a:p>
        </p:txBody>
      </p:sp>
      <p:sp>
        <p:nvSpPr>
          <p:cNvPr name="TextBox 7" id="7"/>
          <p:cNvSpPr txBox="true"/>
          <p:nvPr/>
        </p:nvSpPr>
        <p:spPr>
          <a:xfrm rot="0">
            <a:off x="4154334" y="8024249"/>
            <a:ext cx="4244899" cy="467767"/>
          </a:xfrm>
          <a:prstGeom prst="rect">
            <a:avLst/>
          </a:prstGeom>
        </p:spPr>
        <p:txBody>
          <a:bodyPr anchor="t" rtlCol="false" tIns="0" lIns="0" bIns="0" rIns="0">
            <a:spAutoFit/>
          </a:bodyPr>
          <a:lstStyle/>
          <a:p>
            <a:pPr algn="ctr" marL="0" indent="0" lvl="0">
              <a:lnSpc>
                <a:spcPts val="3859"/>
              </a:lnSpc>
              <a:spcBef>
                <a:spcPct val="0"/>
              </a:spcBef>
            </a:pPr>
            <a:r>
              <a:rPr lang="en-US" b="true" sz="2756">
                <a:solidFill>
                  <a:srgbClr val="000000"/>
                </a:solidFill>
                <a:latin typeface="Canva Sans Bold"/>
                <a:ea typeface="Canva Sans Bold"/>
                <a:cs typeface="Canva Sans Bold"/>
                <a:sym typeface="Canva Sans Bold"/>
              </a:rPr>
              <a:t>Server</a:t>
            </a:r>
          </a:p>
        </p:txBody>
      </p:sp>
      <p:sp>
        <p:nvSpPr>
          <p:cNvPr name="TextBox 8" id="8"/>
          <p:cNvSpPr txBox="true"/>
          <p:nvPr/>
        </p:nvSpPr>
        <p:spPr>
          <a:xfrm rot="0">
            <a:off x="2031885" y="4208693"/>
            <a:ext cx="4244899" cy="305752"/>
          </a:xfrm>
          <a:prstGeom prst="rect">
            <a:avLst/>
          </a:prstGeom>
        </p:spPr>
        <p:txBody>
          <a:bodyPr anchor="t" rtlCol="false" tIns="0" lIns="0" bIns="0" rIns="0">
            <a:spAutoFit/>
          </a:bodyPr>
          <a:lstStyle/>
          <a:p>
            <a:pPr algn="ctr" marL="0" indent="0" lvl="0">
              <a:lnSpc>
                <a:spcPts val="2573"/>
              </a:lnSpc>
              <a:spcBef>
                <a:spcPct val="0"/>
              </a:spcBef>
            </a:pPr>
            <a:r>
              <a:rPr lang="en-US" sz="1837">
                <a:solidFill>
                  <a:srgbClr val="000000"/>
                </a:solidFill>
                <a:latin typeface="Canva Sans"/>
                <a:ea typeface="Canva Sans"/>
                <a:cs typeface="Canva Sans"/>
                <a:sym typeface="Canva Sans"/>
              </a:rPr>
              <a:t>(IR ,Smoke,Fire sensor )</a:t>
            </a:r>
          </a:p>
        </p:txBody>
      </p:sp>
      <p:sp>
        <p:nvSpPr>
          <p:cNvPr name="TextBox 9" id="9"/>
          <p:cNvSpPr txBox="true"/>
          <p:nvPr/>
        </p:nvSpPr>
        <p:spPr>
          <a:xfrm rot="0">
            <a:off x="4154334" y="5626485"/>
            <a:ext cx="4244899" cy="305752"/>
          </a:xfrm>
          <a:prstGeom prst="rect">
            <a:avLst/>
          </a:prstGeom>
        </p:spPr>
        <p:txBody>
          <a:bodyPr anchor="t" rtlCol="false" tIns="0" lIns="0" bIns="0" rIns="0">
            <a:spAutoFit/>
          </a:bodyPr>
          <a:lstStyle/>
          <a:p>
            <a:pPr algn="ctr" marL="0" indent="0" lvl="0">
              <a:lnSpc>
                <a:spcPts val="2573"/>
              </a:lnSpc>
              <a:spcBef>
                <a:spcPct val="0"/>
              </a:spcBef>
            </a:pPr>
            <a:r>
              <a:rPr lang="en-US" sz="1837">
                <a:solidFill>
                  <a:srgbClr val="000000"/>
                </a:solidFill>
                <a:latin typeface="Canva Sans"/>
                <a:ea typeface="Canva Sans"/>
                <a:cs typeface="Canva Sans"/>
                <a:sym typeface="Canva Sans"/>
              </a:rPr>
              <a:t>(IR sensor,LCD, keypad)</a:t>
            </a:r>
          </a:p>
        </p:txBody>
      </p:sp>
      <p:sp>
        <p:nvSpPr>
          <p:cNvPr name="TextBox 10" id="10"/>
          <p:cNvSpPr txBox="true"/>
          <p:nvPr/>
        </p:nvSpPr>
        <p:spPr>
          <a:xfrm rot="0">
            <a:off x="2181975" y="7110610"/>
            <a:ext cx="4244899" cy="305752"/>
          </a:xfrm>
          <a:prstGeom prst="rect">
            <a:avLst/>
          </a:prstGeom>
        </p:spPr>
        <p:txBody>
          <a:bodyPr anchor="t" rtlCol="false" tIns="0" lIns="0" bIns="0" rIns="0">
            <a:spAutoFit/>
          </a:bodyPr>
          <a:lstStyle/>
          <a:p>
            <a:pPr algn="ctr" marL="0" indent="0" lvl="0">
              <a:lnSpc>
                <a:spcPts val="2573"/>
              </a:lnSpc>
              <a:spcBef>
                <a:spcPct val="0"/>
              </a:spcBef>
            </a:pPr>
            <a:r>
              <a:rPr lang="en-US" sz="1837">
                <a:solidFill>
                  <a:srgbClr val="000000"/>
                </a:solidFill>
                <a:latin typeface="Canva Sans"/>
                <a:ea typeface="Canva Sans"/>
                <a:cs typeface="Canva Sans"/>
                <a:sym typeface="Canva Sans"/>
              </a:rPr>
              <a:t>(IR sensor)</a:t>
            </a:r>
          </a:p>
        </p:txBody>
      </p:sp>
      <p:sp>
        <p:nvSpPr>
          <p:cNvPr name="TextBox 11" id="11"/>
          <p:cNvSpPr txBox="true"/>
          <p:nvPr/>
        </p:nvSpPr>
        <p:spPr>
          <a:xfrm rot="0">
            <a:off x="4304424" y="8463441"/>
            <a:ext cx="4244899" cy="305752"/>
          </a:xfrm>
          <a:prstGeom prst="rect">
            <a:avLst/>
          </a:prstGeom>
        </p:spPr>
        <p:txBody>
          <a:bodyPr anchor="t" rtlCol="false" tIns="0" lIns="0" bIns="0" rIns="0">
            <a:spAutoFit/>
          </a:bodyPr>
          <a:lstStyle/>
          <a:p>
            <a:pPr algn="ctr" marL="0" indent="0" lvl="0">
              <a:lnSpc>
                <a:spcPts val="2573"/>
              </a:lnSpc>
              <a:spcBef>
                <a:spcPct val="0"/>
              </a:spcBef>
            </a:pPr>
            <a:r>
              <a:rPr lang="en-US" sz="1837">
                <a:solidFill>
                  <a:srgbClr val="000000"/>
                </a:solidFill>
                <a:latin typeface="Canva Sans"/>
                <a:ea typeface="Canva Sans"/>
                <a:cs typeface="Canva Sans"/>
                <a:sym typeface="Canva Sans"/>
              </a:rPr>
              <a:t>(IR  &amp; DHT11 sensor, ESP)</a:t>
            </a:r>
          </a:p>
        </p:txBody>
      </p:sp>
      <p:sp>
        <p:nvSpPr>
          <p:cNvPr name="Freeform 12" id="12"/>
          <p:cNvSpPr/>
          <p:nvPr/>
        </p:nvSpPr>
        <p:spPr>
          <a:xfrm flipH="false" flipV="false" rot="0">
            <a:off x="10331330" y="1965113"/>
            <a:ext cx="6927970" cy="6942776"/>
          </a:xfrm>
          <a:custGeom>
            <a:avLst/>
            <a:gdLst/>
            <a:ahLst/>
            <a:cxnLst/>
            <a:rect r="r" b="b" t="t" l="l"/>
            <a:pathLst>
              <a:path h="6942776" w="6927970">
                <a:moveTo>
                  <a:pt x="0" y="0"/>
                </a:moveTo>
                <a:lnTo>
                  <a:pt x="6927970" y="0"/>
                </a:lnTo>
                <a:lnTo>
                  <a:pt x="6927970" y="6942776"/>
                </a:lnTo>
                <a:lnTo>
                  <a:pt x="0" y="6942776"/>
                </a:lnTo>
                <a:lnTo>
                  <a:pt x="0" y="0"/>
                </a:lnTo>
                <a:close/>
              </a:path>
            </a:pathLst>
          </a:custGeom>
          <a:blipFill>
            <a:blip r:embed="rId5"/>
            <a:stretch>
              <a:fillRect l="-680" t="-5254" r="0" b="-28700"/>
            </a:stretch>
          </a:blipFill>
        </p:spPr>
      </p:sp>
      <p:sp>
        <p:nvSpPr>
          <p:cNvPr name="TextBox 13" id="13"/>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SECTIONS</a:t>
            </a:r>
          </a:p>
        </p:txBody>
      </p:sp>
      <p:sp>
        <p:nvSpPr>
          <p:cNvPr name="TextBox 14" id="14"/>
          <p:cNvSpPr txBox="true"/>
          <p:nvPr/>
        </p:nvSpPr>
        <p:spPr>
          <a:xfrm rot="0">
            <a:off x="811393" y="1736513"/>
            <a:ext cx="5193774"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OUR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6316218"/>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26763" y="470454"/>
            <a:ext cx="2832537" cy="558246"/>
          </a:xfrm>
          <a:custGeom>
            <a:avLst/>
            <a:gdLst/>
            <a:ahLst/>
            <a:cxnLst/>
            <a:rect r="r" b="b" t="t" l="l"/>
            <a:pathLst>
              <a:path h="558246" w="2832537">
                <a:moveTo>
                  <a:pt x="0" y="0"/>
                </a:moveTo>
                <a:lnTo>
                  <a:pt x="2832537" y="0"/>
                </a:lnTo>
                <a:lnTo>
                  <a:pt x="2832537" y="558246"/>
                </a:lnTo>
                <a:lnTo>
                  <a:pt x="0" y="558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914163" y="1028700"/>
            <a:ext cx="2345137" cy="1877942"/>
          </a:xfrm>
          <a:custGeom>
            <a:avLst/>
            <a:gdLst/>
            <a:ahLst/>
            <a:cxnLst/>
            <a:rect r="r" b="b" t="t" l="l"/>
            <a:pathLst>
              <a:path h="1877942" w="2345137">
                <a:moveTo>
                  <a:pt x="0" y="0"/>
                </a:moveTo>
                <a:lnTo>
                  <a:pt x="2345137" y="0"/>
                </a:lnTo>
                <a:lnTo>
                  <a:pt x="2345137" y="1877942"/>
                </a:lnTo>
                <a:lnTo>
                  <a:pt x="0" y="1877942"/>
                </a:lnTo>
                <a:lnTo>
                  <a:pt x="0" y="0"/>
                </a:lnTo>
                <a:close/>
              </a:path>
            </a:pathLst>
          </a:custGeom>
          <a:blipFill>
            <a:blip r:embed="rId7"/>
            <a:stretch>
              <a:fillRect l="0" t="0" r="0" b="0"/>
            </a:stretch>
          </a:blipFill>
        </p:spPr>
      </p:sp>
      <p:sp>
        <p:nvSpPr>
          <p:cNvPr name="TextBox 6" id="6"/>
          <p:cNvSpPr txBox="true"/>
          <p:nvPr/>
        </p:nvSpPr>
        <p:spPr>
          <a:xfrm rot="0">
            <a:off x="1671976" y="4172125"/>
            <a:ext cx="13650330" cy="26574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Inter Bold"/>
                <a:ea typeface="Inter Bold"/>
                <a:cs typeface="Inter Bold"/>
                <a:sym typeface="Inter Bold"/>
              </a:rPr>
              <a:t>Mennatallah Gamal Mohamed Abdelfatah</a:t>
            </a:r>
          </a:p>
          <a:p>
            <a:pPr algn="l" marL="647700" indent="-323850" lvl="1">
              <a:lnSpc>
                <a:spcPts val="4200"/>
              </a:lnSpc>
              <a:buFont typeface="Arial"/>
              <a:buChar char="•"/>
            </a:pPr>
            <a:r>
              <a:rPr lang="en-US" b="true" sz="3000">
                <a:solidFill>
                  <a:srgbClr val="FFFFFF"/>
                </a:solidFill>
                <a:latin typeface="Inter Bold"/>
                <a:ea typeface="Inter Bold"/>
                <a:cs typeface="Inter Bold"/>
                <a:sym typeface="Inter Bold"/>
              </a:rPr>
              <a:t>Mariam Nader Farouk Tadros </a:t>
            </a:r>
          </a:p>
          <a:p>
            <a:pPr algn="l" marL="647700" indent="-323850" lvl="1">
              <a:lnSpc>
                <a:spcPts val="4200"/>
              </a:lnSpc>
              <a:buFont typeface="Arial"/>
              <a:buChar char="•"/>
            </a:pPr>
            <a:r>
              <a:rPr lang="en-US" b="true" sz="3000">
                <a:solidFill>
                  <a:srgbClr val="FFFFFF"/>
                </a:solidFill>
                <a:latin typeface="Inter Bold"/>
                <a:ea typeface="Inter Bold"/>
                <a:cs typeface="Inter Bold"/>
                <a:sym typeface="Inter Bold"/>
              </a:rPr>
              <a:t>Manal Ali Abdallah Elsayed</a:t>
            </a:r>
          </a:p>
          <a:p>
            <a:pPr algn="l" marL="647700" indent="-323850" lvl="1">
              <a:lnSpc>
                <a:spcPts val="4200"/>
              </a:lnSpc>
              <a:buFont typeface="Arial"/>
              <a:buChar char="•"/>
            </a:pPr>
            <a:r>
              <a:rPr lang="en-US" b="true" sz="3000">
                <a:solidFill>
                  <a:srgbClr val="FFFFFF"/>
                </a:solidFill>
                <a:latin typeface="Inter Bold"/>
                <a:ea typeface="Inter Bold"/>
                <a:cs typeface="Inter Bold"/>
                <a:sym typeface="Inter Bold"/>
              </a:rPr>
              <a:t>Naira Ibrahim Eldosoky mohamed Ahmed</a:t>
            </a:r>
          </a:p>
          <a:p>
            <a:pPr algn="l" marL="647700" indent="-323850" lvl="1">
              <a:lnSpc>
                <a:spcPts val="4200"/>
              </a:lnSpc>
              <a:buFont typeface="Arial"/>
              <a:buChar char="•"/>
            </a:pPr>
            <a:r>
              <a:rPr lang="en-US" b="true" sz="3000">
                <a:solidFill>
                  <a:srgbClr val="FFFFFF"/>
                </a:solidFill>
                <a:latin typeface="Inter Bold"/>
                <a:ea typeface="Inter Bold"/>
                <a:cs typeface="Inter Bold"/>
                <a:sym typeface="Inter Bold"/>
              </a:rPr>
              <a:t>Shrouk Abdelraheem Abdallah Bahy</a:t>
            </a:r>
          </a:p>
        </p:txBody>
      </p:sp>
      <p:sp>
        <p:nvSpPr>
          <p:cNvPr name="TextBox 7" id="7"/>
          <p:cNvSpPr txBox="true"/>
          <p:nvPr/>
        </p:nvSpPr>
        <p:spPr>
          <a:xfrm rot="0">
            <a:off x="1363366" y="1148557"/>
            <a:ext cx="5973791" cy="226631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ORGANIZATION </a:t>
            </a:r>
            <a:r>
              <a:rPr lang="en-US" sz="6500" b="true">
                <a:solidFill>
                  <a:srgbClr val="FFFFFF"/>
                </a:solidFill>
                <a:latin typeface="Cooper Hewitt Bold"/>
                <a:ea typeface="Cooper Hewitt Bold"/>
                <a:cs typeface="Cooper Hewitt Bold"/>
                <a:sym typeface="Cooper Hewitt Bold"/>
              </a:rPr>
              <a:t>PROJECT</a:t>
            </a:r>
          </a:p>
        </p:txBody>
      </p:sp>
      <p:grpSp>
        <p:nvGrpSpPr>
          <p:cNvPr name="Group 8" id="8"/>
          <p:cNvGrpSpPr/>
          <p:nvPr/>
        </p:nvGrpSpPr>
        <p:grpSpPr>
          <a:xfrm rot="0">
            <a:off x="9906805" y="7101542"/>
            <a:ext cx="7352495" cy="2156758"/>
            <a:chOff x="0" y="0"/>
            <a:chExt cx="9803327" cy="2875678"/>
          </a:xfrm>
        </p:grpSpPr>
        <p:sp>
          <p:nvSpPr>
            <p:cNvPr name="TextBox 9" id="9"/>
            <p:cNvSpPr txBox="true"/>
            <p:nvPr/>
          </p:nvSpPr>
          <p:spPr>
            <a:xfrm rot="0">
              <a:off x="0" y="323850"/>
              <a:ext cx="9803327" cy="1179289"/>
            </a:xfrm>
            <a:prstGeom prst="rect">
              <a:avLst/>
            </a:prstGeom>
          </p:spPr>
          <p:txBody>
            <a:bodyPr anchor="t" rtlCol="false" tIns="0" lIns="0" bIns="0" rIns="0">
              <a:spAutoFit/>
            </a:bodyPr>
            <a:lstStyle/>
            <a:p>
              <a:pPr algn="ctr">
                <a:lnSpc>
                  <a:spcPts val="5582"/>
                </a:lnSpc>
              </a:pPr>
              <a:r>
                <a:rPr lang="en-US" sz="7442">
                  <a:solidFill>
                    <a:srgbClr val="FFFFFF"/>
                  </a:solidFill>
                  <a:latin typeface="New Icon Script"/>
                  <a:ea typeface="New Icon Script"/>
                  <a:cs typeface="New Icon Script"/>
                  <a:sym typeface="New Icon Script"/>
                </a:rPr>
                <a:t>Super</a:t>
              </a:r>
              <a:r>
                <a:rPr lang="en-US" sz="7442">
                  <a:solidFill>
                    <a:srgbClr val="FFFFFF"/>
                  </a:solidFill>
                  <a:latin typeface="New Icon Script"/>
                  <a:ea typeface="New Icon Script"/>
                  <a:cs typeface="New Icon Script"/>
                  <a:sym typeface="New Icon Script"/>
                </a:rPr>
                <a:t>vised by:</a:t>
              </a:r>
            </a:p>
          </p:txBody>
        </p:sp>
        <p:sp>
          <p:nvSpPr>
            <p:cNvPr name="TextBox 10" id="10"/>
            <p:cNvSpPr txBox="true"/>
            <p:nvPr/>
          </p:nvSpPr>
          <p:spPr>
            <a:xfrm rot="0">
              <a:off x="50037" y="1189616"/>
              <a:ext cx="9703253" cy="1686062"/>
            </a:xfrm>
            <a:prstGeom prst="rect">
              <a:avLst/>
            </a:prstGeom>
          </p:spPr>
          <p:txBody>
            <a:bodyPr anchor="t" rtlCol="false" tIns="0" lIns="0" bIns="0" rIns="0">
              <a:spAutoFit/>
            </a:bodyPr>
            <a:lstStyle/>
            <a:p>
              <a:pPr algn="ctr">
                <a:lnSpc>
                  <a:spcPts val="8176"/>
                </a:lnSpc>
              </a:pPr>
              <a:r>
                <a:rPr lang="en-US" b="true" sz="10220" i="true" spc="-153">
                  <a:solidFill>
                    <a:srgbClr val="A646AB"/>
                  </a:solidFill>
                  <a:latin typeface="Gotham Condensed Bold Italics"/>
                  <a:ea typeface="Gotham Condensed Bold Italics"/>
                  <a:cs typeface="Gotham Condensed Bold Italics"/>
                  <a:sym typeface="Gotham Condensed Bold Italics"/>
                </a:rPr>
                <a:t> </a:t>
              </a:r>
              <a:r>
                <a:rPr lang="en-US" b="true" sz="10220" i="true" spc="-153">
                  <a:solidFill>
                    <a:srgbClr val="A646AB"/>
                  </a:solidFill>
                  <a:latin typeface="Gotham Condensed Bold Italics"/>
                  <a:ea typeface="Gotham Condensed Bold Italics"/>
                  <a:cs typeface="Gotham Condensed Bold Italics"/>
                  <a:sym typeface="Gotham Condensed Bold Italics"/>
                </a:rPr>
                <a:t>Dr.</a:t>
              </a:r>
              <a:r>
                <a:rPr lang="en-US" b="true" sz="10220" i="true" spc="-153">
                  <a:solidFill>
                    <a:srgbClr val="A646AB"/>
                  </a:solidFill>
                  <a:latin typeface="Gotham Condensed Bold Italics"/>
                  <a:ea typeface="Gotham Condensed Bold Italics"/>
                  <a:cs typeface="Gotham Condensed Bold Italics"/>
                  <a:sym typeface="Gotham Condensed Bold Italics"/>
                </a:rPr>
                <a:t> SHAIMAA NABIL</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48790" y="3215024"/>
            <a:ext cx="9070584" cy="6043276"/>
          </a:xfrm>
          <a:custGeom>
            <a:avLst/>
            <a:gdLst/>
            <a:ahLst/>
            <a:cxnLst/>
            <a:rect r="r" b="b" t="t" l="l"/>
            <a:pathLst>
              <a:path h="6043276" w="9070584">
                <a:moveTo>
                  <a:pt x="0" y="0"/>
                </a:moveTo>
                <a:lnTo>
                  <a:pt x="9070584" y="0"/>
                </a:lnTo>
                <a:lnTo>
                  <a:pt x="9070584" y="6043276"/>
                </a:lnTo>
                <a:lnTo>
                  <a:pt x="0" y="6043276"/>
                </a:lnTo>
                <a:lnTo>
                  <a:pt x="0" y="0"/>
                </a:lnTo>
                <a:close/>
              </a:path>
            </a:pathLst>
          </a:custGeom>
          <a:blipFill>
            <a:blip r:embed="rId3"/>
            <a:stretch>
              <a:fillRect l="0" t="0" r="0" b="0"/>
            </a:stretch>
          </a:blipFill>
        </p:spPr>
      </p:sp>
      <p:sp>
        <p:nvSpPr>
          <p:cNvPr name="TextBox 4" id="4"/>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ESP32</a:t>
            </a:r>
          </a:p>
        </p:txBody>
      </p:sp>
      <p:sp>
        <p:nvSpPr>
          <p:cNvPr name="TextBox 5" id="5"/>
          <p:cNvSpPr txBox="true"/>
          <p:nvPr/>
        </p:nvSpPr>
        <p:spPr>
          <a:xfrm rot="0">
            <a:off x="811393" y="1736513"/>
            <a:ext cx="4479211"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PINS</a:t>
            </a:r>
          </a:p>
        </p:txBody>
      </p:sp>
      <p:sp>
        <p:nvSpPr>
          <p:cNvPr name="TextBox 6" id="6"/>
          <p:cNvSpPr txBox="true"/>
          <p:nvPr/>
        </p:nvSpPr>
        <p:spPr>
          <a:xfrm rot="0">
            <a:off x="12477390" y="323850"/>
            <a:ext cx="4781910" cy="9582150"/>
          </a:xfrm>
          <a:prstGeom prst="rect">
            <a:avLst/>
          </a:prstGeom>
        </p:spPr>
        <p:txBody>
          <a:bodyPr anchor="t" rtlCol="false" tIns="0" lIns="0" bIns="0" rIns="0">
            <a:spAutoFit/>
          </a:bodyPr>
          <a:lstStyle/>
          <a:p>
            <a:pPr algn="l">
              <a:lnSpc>
                <a:spcPts val="4200"/>
              </a:lnSpc>
            </a:pPr>
            <a:r>
              <a:rPr lang="en-US" sz="3000" b="true">
                <a:solidFill>
                  <a:srgbClr val="A429AA"/>
                </a:solidFill>
                <a:latin typeface="Canva Sans Bold"/>
                <a:ea typeface="Canva Sans Bold"/>
                <a:cs typeface="Canva Sans Bold"/>
                <a:sym typeface="Canva Sans Bold"/>
              </a:rPr>
              <a:t>D2 </a:t>
            </a:r>
            <a:r>
              <a:rPr lang="en-US" sz="3000" b="true">
                <a:solidFill>
                  <a:srgbClr val="FFFFFF"/>
                </a:solidFill>
                <a:latin typeface="Canva Sans Bold"/>
                <a:ea typeface="Canva Sans Bold"/>
                <a:cs typeface="Canva Sans Bold"/>
                <a:sym typeface="Canva Sans Bold"/>
              </a:rPr>
              <a:t>→ Buzzer</a:t>
            </a:r>
          </a:p>
          <a:p>
            <a:pPr algn="l">
              <a:lnSpc>
                <a:spcPts val="4200"/>
              </a:lnSpc>
            </a:pPr>
            <a:r>
              <a:rPr lang="en-US" sz="3000" b="true">
                <a:solidFill>
                  <a:srgbClr val="A429AA"/>
                </a:solidFill>
                <a:latin typeface="Canva Sans Bold"/>
                <a:ea typeface="Canva Sans Bold"/>
                <a:cs typeface="Canva Sans Bold"/>
                <a:sym typeface="Canva Sans Bold"/>
              </a:rPr>
              <a:t>D4</a:t>
            </a:r>
            <a:r>
              <a:rPr lang="en-US" sz="3000" b="true">
                <a:solidFill>
                  <a:srgbClr val="FFFFFF"/>
                </a:solidFill>
                <a:latin typeface="Canva Sans Bold"/>
                <a:ea typeface="Canva Sans Bold"/>
                <a:cs typeface="Canva Sans Bold"/>
                <a:sym typeface="Canva Sans Bold"/>
              </a:rPr>
              <a:t> → Server IR</a:t>
            </a:r>
          </a:p>
          <a:p>
            <a:pPr algn="l">
              <a:lnSpc>
                <a:spcPts val="4200"/>
              </a:lnSpc>
            </a:pPr>
            <a:r>
              <a:rPr lang="en-US" sz="3000" b="true">
                <a:solidFill>
                  <a:srgbClr val="A429AA"/>
                </a:solidFill>
                <a:latin typeface="Canva Sans Bold"/>
                <a:ea typeface="Canva Sans Bold"/>
                <a:cs typeface="Canva Sans Bold"/>
                <a:sym typeface="Canva Sans Bold"/>
              </a:rPr>
              <a:t>D5</a:t>
            </a:r>
            <a:r>
              <a:rPr lang="en-US" sz="3000" b="true">
                <a:solidFill>
                  <a:srgbClr val="FFFFFF"/>
                </a:solidFill>
                <a:latin typeface="Canva Sans Bold"/>
                <a:ea typeface="Canva Sans Bold"/>
                <a:cs typeface="Canva Sans Bold"/>
                <a:sym typeface="Canva Sans Bold"/>
              </a:rPr>
              <a:t> → DHT11</a:t>
            </a:r>
          </a:p>
          <a:p>
            <a:pPr algn="l">
              <a:lnSpc>
                <a:spcPts val="4200"/>
              </a:lnSpc>
            </a:pPr>
            <a:r>
              <a:rPr lang="en-US" sz="3000" b="true">
                <a:solidFill>
                  <a:srgbClr val="A429AA"/>
                </a:solidFill>
                <a:latin typeface="Canva Sans Bold"/>
                <a:ea typeface="Canva Sans Bold"/>
                <a:cs typeface="Canva Sans Bold"/>
                <a:sym typeface="Canva Sans Bold"/>
              </a:rPr>
              <a:t>D18 </a:t>
            </a:r>
            <a:r>
              <a:rPr lang="en-US" sz="3000" b="true">
                <a:solidFill>
                  <a:srgbClr val="FFFFFF"/>
                </a:solidFill>
                <a:latin typeface="Canva Sans Bold"/>
                <a:ea typeface="Canva Sans Bold"/>
                <a:cs typeface="Canva Sans Bold"/>
                <a:sym typeface="Canva Sans Bold"/>
              </a:rPr>
              <a:t>→ Smoke sensor</a:t>
            </a:r>
          </a:p>
          <a:p>
            <a:pPr algn="l">
              <a:lnSpc>
                <a:spcPts val="4200"/>
              </a:lnSpc>
            </a:pPr>
            <a:r>
              <a:rPr lang="en-US" sz="3000" b="true">
                <a:solidFill>
                  <a:srgbClr val="A429AA"/>
                </a:solidFill>
                <a:latin typeface="Canva Sans Bold"/>
                <a:ea typeface="Canva Sans Bold"/>
                <a:cs typeface="Canva Sans Bold"/>
                <a:sym typeface="Canva Sans Bold"/>
              </a:rPr>
              <a:t>D19</a:t>
            </a:r>
            <a:r>
              <a:rPr lang="en-US" sz="3000" b="true">
                <a:solidFill>
                  <a:srgbClr val="FFFFFF"/>
                </a:solidFill>
                <a:latin typeface="Canva Sans Bold"/>
                <a:ea typeface="Canva Sans Bold"/>
                <a:cs typeface="Canva Sans Bold"/>
                <a:sym typeface="Canva Sans Bold"/>
              </a:rPr>
              <a:t> → Vault IR</a:t>
            </a:r>
          </a:p>
          <a:p>
            <a:pPr algn="l">
              <a:lnSpc>
                <a:spcPts val="4200"/>
              </a:lnSpc>
            </a:pPr>
            <a:r>
              <a:rPr lang="en-US" sz="3000" b="true">
                <a:solidFill>
                  <a:srgbClr val="A429AA"/>
                </a:solidFill>
                <a:latin typeface="Canva Sans Bold"/>
                <a:ea typeface="Canva Sans Bold"/>
                <a:cs typeface="Canva Sans Bold"/>
                <a:sym typeface="Canva Sans Bold"/>
              </a:rPr>
              <a:t>D21</a:t>
            </a:r>
            <a:r>
              <a:rPr lang="en-US" sz="3000" b="true">
                <a:solidFill>
                  <a:srgbClr val="FFFFFF"/>
                </a:solidFill>
                <a:latin typeface="Canva Sans Bold"/>
                <a:ea typeface="Canva Sans Bold"/>
                <a:cs typeface="Canva Sans Bold"/>
                <a:sym typeface="Canva Sans Bold"/>
              </a:rPr>
              <a:t> → SDA</a:t>
            </a:r>
          </a:p>
          <a:p>
            <a:pPr algn="l">
              <a:lnSpc>
                <a:spcPts val="4200"/>
              </a:lnSpc>
            </a:pPr>
            <a:r>
              <a:rPr lang="en-US" sz="3000" b="true">
                <a:solidFill>
                  <a:srgbClr val="A429AA"/>
                </a:solidFill>
                <a:latin typeface="Canva Sans Bold"/>
                <a:ea typeface="Canva Sans Bold"/>
                <a:cs typeface="Canva Sans Bold"/>
                <a:sym typeface="Canva Sans Bold"/>
              </a:rPr>
              <a:t>D22</a:t>
            </a:r>
            <a:r>
              <a:rPr lang="en-US" sz="3000" b="true">
                <a:solidFill>
                  <a:srgbClr val="FFFFFF"/>
                </a:solidFill>
                <a:latin typeface="Canva Sans Bold"/>
                <a:ea typeface="Canva Sans Bold"/>
                <a:cs typeface="Canva Sans Bold"/>
                <a:sym typeface="Canva Sans Bold"/>
              </a:rPr>
              <a:t> → SCL</a:t>
            </a:r>
          </a:p>
          <a:p>
            <a:pPr algn="l">
              <a:lnSpc>
                <a:spcPts val="4200"/>
              </a:lnSpc>
            </a:pPr>
            <a:r>
              <a:rPr lang="en-US" sz="3000" b="true">
                <a:solidFill>
                  <a:srgbClr val="A429AA"/>
                </a:solidFill>
                <a:latin typeface="Canva Sans Bold"/>
                <a:ea typeface="Canva Sans Bold"/>
                <a:cs typeface="Canva Sans Bold"/>
                <a:sym typeface="Canva Sans Bold"/>
              </a:rPr>
              <a:t>D23</a:t>
            </a:r>
            <a:r>
              <a:rPr lang="en-US" sz="3000" b="true">
                <a:solidFill>
                  <a:srgbClr val="FFFFFF"/>
                </a:solidFill>
                <a:latin typeface="Canva Sans Bold"/>
                <a:ea typeface="Canva Sans Bold"/>
                <a:cs typeface="Canva Sans Bold"/>
                <a:sym typeface="Canva Sans Bold"/>
              </a:rPr>
              <a:t> → Fire Sensor</a:t>
            </a:r>
          </a:p>
          <a:p>
            <a:pPr algn="l">
              <a:lnSpc>
                <a:spcPts val="4200"/>
              </a:lnSpc>
            </a:pPr>
            <a:r>
              <a:rPr lang="en-US" sz="3000" b="true">
                <a:solidFill>
                  <a:srgbClr val="A429AA"/>
                </a:solidFill>
                <a:latin typeface="Canva Sans Bold"/>
                <a:ea typeface="Canva Sans Bold"/>
                <a:cs typeface="Canva Sans Bold"/>
                <a:sym typeface="Canva Sans Bold"/>
              </a:rPr>
              <a:t>D13</a:t>
            </a:r>
            <a:r>
              <a:rPr lang="en-US" sz="3000" b="true">
                <a:solidFill>
                  <a:srgbClr val="FFFFFF"/>
                </a:solidFill>
                <a:latin typeface="Canva Sans Bold"/>
                <a:ea typeface="Canva Sans Bold"/>
                <a:cs typeface="Canva Sans Bold"/>
                <a:sym typeface="Canva Sans Bold"/>
              </a:rPr>
              <a:t> → Row1</a:t>
            </a:r>
          </a:p>
          <a:p>
            <a:pPr algn="l">
              <a:lnSpc>
                <a:spcPts val="4200"/>
              </a:lnSpc>
            </a:pPr>
            <a:r>
              <a:rPr lang="en-US" sz="3000" b="true">
                <a:solidFill>
                  <a:srgbClr val="A429AA"/>
                </a:solidFill>
                <a:latin typeface="Canva Sans Bold"/>
                <a:ea typeface="Canva Sans Bold"/>
                <a:cs typeface="Canva Sans Bold"/>
                <a:sym typeface="Canva Sans Bold"/>
              </a:rPr>
              <a:t>D12</a:t>
            </a:r>
            <a:r>
              <a:rPr lang="en-US" sz="3000" b="true">
                <a:solidFill>
                  <a:srgbClr val="FFFFFF"/>
                </a:solidFill>
                <a:latin typeface="Canva Sans Bold"/>
                <a:ea typeface="Canva Sans Bold"/>
                <a:cs typeface="Canva Sans Bold"/>
                <a:sym typeface="Canva Sans Bold"/>
              </a:rPr>
              <a:t> → Row2</a:t>
            </a:r>
          </a:p>
          <a:p>
            <a:pPr algn="l">
              <a:lnSpc>
                <a:spcPts val="4200"/>
              </a:lnSpc>
            </a:pPr>
            <a:r>
              <a:rPr lang="en-US" sz="3000" b="true">
                <a:solidFill>
                  <a:srgbClr val="A429AA"/>
                </a:solidFill>
                <a:latin typeface="Canva Sans Bold"/>
                <a:ea typeface="Canva Sans Bold"/>
                <a:cs typeface="Canva Sans Bold"/>
                <a:sym typeface="Canva Sans Bold"/>
              </a:rPr>
              <a:t>D14</a:t>
            </a:r>
            <a:r>
              <a:rPr lang="en-US" sz="3000" b="true">
                <a:solidFill>
                  <a:srgbClr val="FFFFFF"/>
                </a:solidFill>
                <a:latin typeface="Canva Sans Bold"/>
                <a:ea typeface="Canva Sans Bold"/>
                <a:cs typeface="Canva Sans Bold"/>
                <a:sym typeface="Canva Sans Bold"/>
              </a:rPr>
              <a:t> → Row3</a:t>
            </a:r>
          </a:p>
          <a:p>
            <a:pPr algn="l">
              <a:lnSpc>
                <a:spcPts val="4200"/>
              </a:lnSpc>
            </a:pPr>
            <a:r>
              <a:rPr lang="en-US" sz="3000" b="true">
                <a:solidFill>
                  <a:srgbClr val="A429AA"/>
                </a:solidFill>
                <a:latin typeface="Canva Sans Bold"/>
                <a:ea typeface="Canva Sans Bold"/>
                <a:cs typeface="Canva Sans Bold"/>
                <a:sym typeface="Canva Sans Bold"/>
              </a:rPr>
              <a:t>D27</a:t>
            </a:r>
            <a:r>
              <a:rPr lang="en-US" sz="3000" b="true">
                <a:solidFill>
                  <a:srgbClr val="FFFFFF"/>
                </a:solidFill>
                <a:latin typeface="Canva Sans Bold"/>
                <a:ea typeface="Canva Sans Bold"/>
                <a:cs typeface="Canva Sans Bold"/>
                <a:sym typeface="Canva Sans Bold"/>
              </a:rPr>
              <a:t> → Row4</a:t>
            </a:r>
          </a:p>
          <a:p>
            <a:pPr algn="l">
              <a:lnSpc>
                <a:spcPts val="4200"/>
              </a:lnSpc>
            </a:pPr>
            <a:r>
              <a:rPr lang="en-US" sz="3000" b="true">
                <a:solidFill>
                  <a:srgbClr val="A429AA"/>
                </a:solidFill>
                <a:latin typeface="Canva Sans Bold"/>
                <a:ea typeface="Canva Sans Bold"/>
                <a:cs typeface="Canva Sans Bold"/>
                <a:sym typeface="Canva Sans Bold"/>
              </a:rPr>
              <a:t>D26</a:t>
            </a:r>
            <a:r>
              <a:rPr lang="en-US" sz="3000" b="true">
                <a:solidFill>
                  <a:srgbClr val="FFFFFF"/>
                </a:solidFill>
                <a:latin typeface="Canva Sans Bold"/>
                <a:ea typeface="Canva Sans Bold"/>
                <a:cs typeface="Canva Sans Bold"/>
                <a:sym typeface="Canva Sans Bold"/>
              </a:rPr>
              <a:t> → Column1</a:t>
            </a:r>
          </a:p>
          <a:p>
            <a:pPr algn="l">
              <a:lnSpc>
                <a:spcPts val="4200"/>
              </a:lnSpc>
            </a:pPr>
            <a:r>
              <a:rPr lang="en-US" sz="3000" b="true">
                <a:solidFill>
                  <a:srgbClr val="A429AA"/>
                </a:solidFill>
                <a:latin typeface="Canva Sans Bold"/>
                <a:ea typeface="Canva Sans Bold"/>
                <a:cs typeface="Canva Sans Bold"/>
                <a:sym typeface="Canva Sans Bold"/>
              </a:rPr>
              <a:t>D25</a:t>
            </a:r>
            <a:r>
              <a:rPr lang="en-US" sz="3000" b="true">
                <a:solidFill>
                  <a:srgbClr val="FFFFFF"/>
                </a:solidFill>
                <a:latin typeface="Canva Sans Bold"/>
                <a:ea typeface="Canva Sans Bold"/>
                <a:cs typeface="Canva Sans Bold"/>
                <a:sym typeface="Canva Sans Bold"/>
              </a:rPr>
              <a:t> → Column2</a:t>
            </a:r>
          </a:p>
          <a:p>
            <a:pPr algn="l">
              <a:lnSpc>
                <a:spcPts val="4200"/>
              </a:lnSpc>
            </a:pPr>
            <a:r>
              <a:rPr lang="en-US" sz="3000" b="true">
                <a:solidFill>
                  <a:srgbClr val="A429AA"/>
                </a:solidFill>
                <a:latin typeface="Canva Sans Bold"/>
                <a:ea typeface="Canva Sans Bold"/>
                <a:cs typeface="Canva Sans Bold"/>
                <a:sym typeface="Canva Sans Bold"/>
              </a:rPr>
              <a:t>D33</a:t>
            </a:r>
            <a:r>
              <a:rPr lang="en-US" sz="3000" b="true">
                <a:solidFill>
                  <a:srgbClr val="FFFFFF"/>
                </a:solidFill>
                <a:latin typeface="Canva Sans Bold"/>
                <a:ea typeface="Canva Sans Bold"/>
                <a:cs typeface="Canva Sans Bold"/>
                <a:sym typeface="Canva Sans Bold"/>
              </a:rPr>
              <a:t> → Column3</a:t>
            </a:r>
          </a:p>
          <a:p>
            <a:pPr algn="l">
              <a:lnSpc>
                <a:spcPts val="4200"/>
              </a:lnSpc>
            </a:pPr>
            <a:r>
              <a:rPr lang="en-US" sz="3000" b="true">
                <a:solidFill>
                  <a:srgbClr val="A429AA"/>
                </a:solidFill>
                <a:latin typeface="Canva Sans Bold"/>
                <a:ea typeface="Canva Sans Bold"/>
                <a:cs typeface="Canva Sans Bold"/>
                <a:sym typeface="Canva Sans Bold"/>
              </a:rPr>
              <a:t>D32</a:t>
            </a:r>
            <a:r>
              <a:rPr lang="en-US" sz="3000" b="true">
                <a:solidFill>
                  <a:srgbClr val="FFFFFF"/>
                </a:solidFill>
                <a:latin typeface="Canva Sans Bold"/>
                <a:ea typeface="Canva Sans Bold"/>
                <a:cs typeface="Canva Sans Bold"/>
                <a:sym typeface="Canva Sans Bold"/>
              </a:rPr>
              <a:t> → Column4</a:t>
            </a:r>
          </a:p>
          <a:p>
            <a:pPr algn="l">
              <a:lnSpc>
                <a:spcPts val="4200"/>
              </a:lnSpc>
            </a:pPr>
            <a:r>
              <a:rPr lang="en-US" sz="3000" b="true">
                <a:solidFill>
                  <a:srgbClr val="A429AA"/>
                </a:solidFill>
                <a:latin typeface="Canva Sans Bold"/>
                <a:ea typeface="Canva Sans Bold"/>
                <a:cs typeface="Canva Sans Bold"/>
                <a:sym typeface="Canva Sans Bold"/>
              </a:rPr>
              <a:t>D35</a:t>
            </a:r>
            <a:r>
              <a:rPr lang="en-US" sz="3000" b="true">
                <a:solidFill>
                  <a:srgbClr val="FFFFFF"/>
                </a:solidFill>
                <a:latin typeface="Canva Sans Bold"/>
                <a:ea typeface="Canva Sans Bold"/>
                <a:cs typeface="Canva Sans Bold"/>
                <a:sym typeface="Canva Sans Bold"/>
              </a:rPr>
              <a:t> → Employee IR</a:t>
            </a:r>
          </a:p>
          <a:p>
            <a:pPr algn="l">
              <a:lnSpc>
                <a:spcPts val="4200"/>
              </a:lnSpc>
            </a:pPr>
            <a:r>
              <a:rPr lang="en-US" sz="3000" b="true">
                <a:solidFill>
                  <a:srgbClr val="A429AA"/>
                </a:solidFill>
                <a:latin typeface="Canva Sans Bold"/>
                <a:ea typeface="Canva Sans Bold"/>
                <a:cs typeface="Canva Sans Bold"/>
                <a:sym typeface="Canva Sans Bold"/>
              </a:rPr>
              <a:t>D34</a:t>
            </a:r>
            <a:r>
              <a:rPr lang="en-US" sz="3000" b="true">
                <a:solidFill>
                  <a:srgbClr val="FFFFFF"/>
                </a:solidFill>
                <a:latin typeface="Canva Sans Bold"/>
                <a:ea typeface="Canva Sans Bold"/>
                <a:cs typeface="Canva Sans Bold"/>
                <a:sym typeface="Canva Sans Bold"/>
              </a:rPr>
              <a:t> → Counter IP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482960" y="3475376"/>
            <a:ext cx="7733490" cy="1469430"/>
            <a:chOff x="0" y="0"/>
            <a:chExt cx="10311320" cy="1959240"/>
          </a:xfrm>
        </p:grpSpPr>
        <p:sp>
          <p:nvSpPr>
            <p:cNvPr name="Freeform 4" id="4"/>
            <p:cNvSpPr/>
            <p:nvPr/>
          </p:nvSpPr>
          <p:spPr>
            <a:xfrm flipH="false" flipV="false" rot="0">
              <a:off x="1765321" y="0"/>
              <a:ext cx="6756000" cy="1959240"/>
            </a:xfrm>
            <a:custGeom>
              <a:avLst/>
              <a:gdLst/>
              <a:ahLst/>
              <a:cxnLst/>
              <a:rect r="r" b="b" t="t" l="l"/>
              <a:pathLst>
                <a:path h="1959240" w="6756000">
                  <a:moveTo>
                    <a:pt x="0" y="0"/>
                  </a:moveTo>
                  <a:lnTo>
                    <a:pt x="6756001" y="0"/>
                  </a:lnTo>
                  <a:lnTo>
                    <a:pt x="6756001" y="1959240"/>
                  </a:lnTo>
                  <a:lnTo>
                    <a:pt x="0" y="19592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152233" y="312870"/>
              <a:ext cx="6159087" cy="6667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Canva Sans Bold"/>
                  <a:ea typeface="Canva Sans Bold"/>
                  <a:cs typeface="Canva Sans Bold"/>
                  <a:sym typeface="Canva Sans Bold"/>
                </a:rPr>
                <a:t>Day</a:t>
              </a:r>
            </a:p>
          </p:txBody>
        </p:sp>
        <p:sp>
          <p:nvSpPr>
            <p:cNvPr name="TextBox 6" id="6"/>
            <p:cNvSpPr txBox="true"/>
            <p:nvPr/>
          </p:nvSpPr>
          <p:spPr>
            <a:xfrm rot="0">
              <a:off x="0" y="922470"/>
              <a:ext cx="6159087" cy="6667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Canva Sans Bold"/>
                  <a:ea typeface="Canva Sans Bold"/>
                  <a:cs typeface="Canva Sans Bold"/>
                  <a:sym typeface="Canva Sans Bold"/>
                </a:rPr>
                <a:t>Night</a:t>
              </a:r>
            </a:p>
          </p:txBody>
        </p:sp>
        <p:sp>
          <p:nvSpPr>
            <p:cNvPr name="TextBox 7" id="7"/>
            <p:cNvSpPr txBox="true"/>
            <p:nvPr/>
          </p:nvSpPr>
          <p:spPr>
            <a:xfrm rot="0">
              <a:off x="2063778" y="737262"/>
              <a:ext cx="6159087" cy="547158"/>
            </a:xfrm>
            <a:prstGeom prst="rect">
              <a:avLst/>
            </a:prstGeom>
          </p:spPr>
          <p:txBody>
            <a:bodyPr anchor="t" rtlCol="false" tIns="0" lIns="0" bIns="0" rIns="0">
              <a:spAutoFit/>
            </a:bodyPr>
            <a:lstStyle/>
            <a:p>
              <a:pPr algn="ctr" marL="0" indent="0" lvl="0">
                <a:lnSpc>
                  <a:spcPts val="3499"/>
                </a:lnSpc>
                <a:spcBef>
                  <a:spcPct val="0"/>
                </a:spcBef>
              </a:pPr>
              <a:r>
                <a:rPr lang="en-US" b="true" sz="2499">
                  <a:solidFill>
                    <a:srgbClr val="000000"/>
                  </a:solidFill>
                  <a:latin typeface="Canva Sans Bold"/>
                  <a:ea typeface="Canva Sans Bold"/>
                  <a:cs typeface="Canva Sans Bold"/>
                  <a:sym typeface="Canva Sans Bold"/>
                </a:rPr>
                <a:t>Modes</a:t>
              </a:r>
            </a:p>
          </p:txBody>
        </p:sp>
      </p:grpSp>
      <p:sp>
        <p:nvSpPr>
          <p:cNvPr name="Freeform 8" id="8"/>
          <p:cNvSpPr/>
          <p:nvPr/>
        </p:nvSpPr>
        <p:spPr>
          <a:xfrm flipH="false" flipV="false" rot="0">
            <a:off x="9482960" y="5988528"/>
            <a:ext cx="8476099" cy="3804696"/>
          </a:xfrm>
          <a:custGeom>
            <a:avLst/>
            <a:gdLst/>
            <a:ahLst/>
            <a:cxnLst/>
            <a:rect r="r" b="b" t="t" l="l"/>
            <a:pathLst>
              <a:path h="3804696" w="8476099">
                <a:moveTo>
                  <a:pt x="0" y="0"/>
                </a:moveTo>
                <a:lnTo>
                  <a:pt x="8476099" y="0"/>
                </a:lnTo>
                <a:lnTo>
                  <a:pt x="8476099" y="3804696"/>
                </a:lnTo>
                <a:lnTo>
                  <a:pt x="0" y="3804696"/>
                </a:lnTo>
                <a:lnTo>
                  <a:pt x="0" y="0"/>
                </a:lnTo>
                <a:close/>
              </a:path>
            </a:pathLst>
          </a:custGeom>
          <a:blipFill>
            <a:blip r:embed="rId5"/>
            <a:stretch>
              <a:fillRect l="0" t="0" r="0" b="0"/>
            </a:stretch>
          </a:blipFill>
        </p:spPr>
      </p:sp>
      <p:sp>
        <p:nvSpPr>
          <p:cNvPr name="Freeform 9" id="9"/>
          <p:cNvSpPr/>
          <p:nvPr/>
        </p:nvSpPr>
        <p:spPr>
          <a:xfrm flipH="false" flipV="false" rot="0">
            <a:off x="664542" y="3689793"/>
            <a:ext cx="8479458" cy="3804696"/>
          </a:xfrm>
          <a:custGeom>
            <a:avLst/>
            <a:gdLst/>
            <a:ahLst/>
            <a:cxnLst/>
            <a:rect r="r" b="b" t="t" l="l"/>
            <a:pathLst>
              <a:path h="3804696" w="8479458">
                <a:moveTo>
                  <a:pt x="0" y="0"/>
                </a:moveTo>
                <a:lnTo>
                  <a:pt x="8479458" y="0"/>
                </a:lnTo>
                <a:lnTo>
                  <a:pt x="8479458" y="3804695"/>
                </a:lnTo>
                <a:lnTo>
                  <a:pt x="0" y="3804695"/>
                </a:lnTo>
                <a:lnTo>
                  <a:pt x="0" y="0"/>
                </a:lnTo>
                <a:close/>
              </a:path>
            </a:pathLst>
          </a:custGeom>
          <a:blipFill>
            <a:blip r:embed="rId6"/>
            <a:stretch>
              <a:fillRect l="0" t="0" r="0" b="0"/>
            </a:stretch>
          </a:blipFill>
        </p:spPr>
      </p:sp>
      <p:sp>
        <p:nvSpPr>
          <p:cNvPr name="TextBox 10" id="10"/>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WEBSITE</a:t>
            </a:r>
          </a:p>
        </p:txBody>
      </p:sp>
      <p:sp>
        <p:nvSpPr>
          <p:cNvPr name="TextBox 11" id="11"/>
          <p:cNvSpPr txBox="true"/>
          <p:nvPr/>
        </p:nvSpPr>
        <p:spPr>
          <a:xfrm rot="0">
            <a:off x="811393" y="1736513"/>
            <a:ext cx="5193774"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OUR SYSTEM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24478" y="3669453"/>
            <a:ext cx="2403298" cy="2796564"/>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5" id="5"/>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6" id="6"/>
          <p:cNvGrpSpPr/>
          <p:nvPr/>
        </p:nvGrpSpPr>
        <p:grpSpPr>
          <a:xfrm rot="0">
            <a:off x="4191769" y="3669453"/>
            <a:ext cx="2403298" cy="2796564"/>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8" id="8"/>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9" id="9"/>
          <p:cNvGrpSpPr/>
          <p:nvPr/>
        </p:nvGrpSpPr>
        <p:grpSpPr>
          <a:xfrm rot="0">
            <a:off x="1224478" y="3821279"/>
            <a:ext cx="2402196" cy="3558420"/>
            <a:chOff x="0" y="0"/>
            <a:chExt cx="698500" cy="1034702"/>
          </a:xfrm>
        </p:grpSpPr>
        <p:sp>
          <p:nvSpPr>
            <p:cNvPr name="Freeform 10" id="10"/>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3"/>
              <a:stretch>
                <a:fillRect l="-24065" t="0" r="-24065" b="0"/>
              </a:stretch>
            </a:blipFill>
          </p:spPr>
        </p:sp>
      </p:grpSp>
      <p:grpSp>
        <p:nvGrpSpPr>
          <p:cNvPr name="Group 11" id="11"/>
          <p:cNvGrpSpPr/>
          <p:nvPr/>
        </p:nvGrpSpPr>
        <p:grpSpPr>
          <a:xfrm rot="0">
            <a:off x="4192871" y="3821279"/>
            <a:ext cx="2402196" cy="3558420"/>
            <a:chOff x="0" y="0"/>
            <a:chExt cx="698500" cy="1034702"/>
          </a:xfrm>
        </p:grpSpPr>
        <p:sp>
          <p:nvSpPr>
            <p:cNvPr name="Freeform 12" id="12"/>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4"/>
              <a:stretch>
                <a:fillRect l="-24065" t="0" r="-24065" b="0"/>
              </a:stretch>
            </a:blipFill>
          </p:spPr>
        </p:sp>
      </p:grpSp>
      <p:grpSp>
        <p:nvGrpSpPr>
          <p:cNvPr name="Group 13" id="13"/>
          <p:cNvGrpSpPr/>
          <p:nvPr/>
        </p:nvGrpSpPr>
        <p:grpSpPr>
          <a:xfrm rot="0">
            <a:off x="1224478" y="6854734"/>
            <a:ext cx="2402196" cy="524964"/>
            <a:chOff x="0" y="0"/>
            <a:chExt cx="1859654" cy="406400"/>
          </a:xfrm>
        </p:grpSpPr>
        <p:sp>
          <p:nvSpPr>
            <p:cNvPr name="Freeform 14" id="14"/>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15" id="15"/>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grpSp>
        <p:nvGrpSpPr>
          <p:cNvPr name="Group 16" id="16"/>
          <p:cNvGrpSpPr/>
          <p:nvPr/>
        </p:nvGrpSpPr>
        <p:grpSpPr>
          <a:xfrm rot="0">
            <a:off x="4192871" y="6854734"/>
            <a:ext cx="2402196" cy="524964"/>
            <a:chOff x="0" y="0"/>
            <a:chExt cx="1859654" cy="406400"/>
          </a:xfrm>
        </p:grpSpPr>
        <p:sp>
          <p:nvSpPr>
            <p:cNvPr name="Freeform 17" id="17"/>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18" id="18"/>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sp>
        <p:nvSpPr>
          <p:cNvPr name="Freeform 19" id="19"/>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368611" y="6172200"/>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7157041" y="3669453"/>
            <a:ext cx="2403298" cy="2796564"/>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23" id="23"/>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24" id="24"/>
          <p:cNvGrpSpPr/>
          <p:nvPr/>
        </p:nvGrpSpPr>
        <p:grpSpPr>
          <a:xfrm rot="0">
            <a:off x="10124332" y="3669453"/>
            <a:ext cx="2403298" cy="2796564"/>
            <a:chOff x="0" y="0"/>
            <a:chExt cx="698500" cy="812800"/>
          </a:xfrm>
        </p:grpSpPr>
        <p:sp>
          <p:nvSpPr>
            <p:cNvPr name="Freeform 25" id="2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26" id="26"/>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27" id="27"/>
          <p:cNvGrpSpPr/>
          <p:nvPr/>
        </p:nvGrpSpPr>
        <p:grpSpPr>
          <a:xfrm rot="0">
            <a:off x="7157041" y="3821279"/>
            <a:ext cx="2402196" cy="3558420"/>
            <a:chOff x="0" y="0"/>
            <a:chExt cx="698500" cy="1034702"/>
          </a:xfrm>
        </p:grpSpPr>
        <p:sp>
          <p:nvSpPr>
            <p:cNvPr name="Freeform 28" id="28"/>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9"/>
              <a:stretch>
                <a:fillRect l="-24065" t="0" r="-24065" b="0"/>
              </a:stretch>
            </a:blipFill>
          </p:spPr>
        </p:sp>
      </p:grpSp>
      <p:grpSp>
        <p:nvGrpSpPr>
          <p:cNvPr name="Group 29" id="29"/>
          <p:cNvGrpSpPr/>
          <p:nvPr/>
        </p:nvGrpSpPr>
        <p:grpSpPr>
          <a:xfrm rot="0">
            <a:off x="10125434" y="3821279"/>
            <a:ext cx="2402196" cy="3558420"/>
            <a:chOff x="0" y="0"/>
            <a:chExt cx="698500" cy="1034702"/>
          </a:xfrm>
        </p:grpSpPr>
        <p:sp>
          <p:nvSpPr>
            <p:cNvPr name="Freeform 30" id="30"/>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10"/>
              <a:stretch>
                <a:fillRect l="-24065" t="0" r="-24065" b="0"/>
              </a:stretch>
            </a:blipFill>
          </p:spPr>
        </p:sp>
      </p:grpSp>
      <p:grpSp>
        <p:nvGrpSpPr>
          <p:cNvPr name="Group 31" id="31"/>
          <p:cNvGrpSpPr/>
          <p:nvPr/>
        </p:nvGrpSpPr>
        <p:grpSpPr>
          <a:xfrm rot="0">
            <a:off x="7157041" y="6854734"/>
            <a:ext cx="2402196" cy="524964"/>
            <a:chOff x="0" y="0"/>
            <a:chExt cx="1859654" cy="406400"/>
          </a:xfrm>
        </p:grpSpPr>
        <p:sp>
          <p:nvSpPr>
            <p:cNvPr name="Freeform 32" id="32"/>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33" id="33"/>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grpSp>
        <p:nvGrpSpPr>
          <p:cNvPr name="Group 34" id="34"/>
          <p:cNvGrpSpPr/>
          <p:nvPr/>
        </p:nvGrpSpPr>
        <p:grpSpPr>
          <a:xfrm rot="0">
            <a:off x="10125434" y="6854734"/>
            <a:ext cx="2402196" cy="524964"/>
            <a:chOff x="0" y="0"/>
            <a:chExt cx="1859654" cy="406400"/>
          </a:xfrm>
        </p:grpSpPr>
        <p:sp>
          <p:nvSpPr>
            <p:cNvPr name="Freeform 35" id="35"/>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36" id="36"/>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grpSp>
        <p:nvGrpSpPr>
          <p:cNvPr name="Group 37" id="37"/>
          <p:cNvGrpSpPr/>
          <p:nvPr/>
        </p:nvGrpSpPr>
        <p:grpSpPr>
          <a:xfrm rot="0">
            <a:off x="12801797" y="3669453"/>
            <a:ext cx="2403298" cy="2796564"/>
            <a:chOff x="0" y="0"/>
            <a:chExt cx="698500" cy="812800"/>
          </a:xfrm>
        </p:grpSpPr>
        <p:sp>
          <p:nvSpPr>
            <p:cNvPr name="Freeform 38" id="3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39" id="39"/>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40" id="40"/>
          <p:cNvGrpSpPr/>
          <p:nvPr/>
        </p:nvGrpSpPr>
        <p:grpSpPr>
          <a:xfrm rot="0">
            <a:off x="12801797" y="3821279"/>
            <a:ext cx="2402196" cy="3558420"/>
            <a:chOff x="0" y="0"/>
            <a:chExt cx="698500" cy="1034702"/>
          </a:xfrm>
        </p:grpSpPr>
        <p:sp>
          <p:nvSpPr>
            <p:cNvPr name="Freeform 41" id="41"/>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11"/>
              <a:stretch>
                <a:fillRect l="0" t="0" r="-48131" b="0"/>
              </a:stretch>
            </a:blipFill>
          </p:spPr>
        </p:sp>
      </p:grpSp>
      <p:grpSp>
        <p:nvGrpSpPr>
          <p:cNvPr name="Group 42" id="42"/>
          <p:cNvGrpSpPr/>
          <p:nvPr/>
        </p:nvGrpSpPr>
        <p:grpSpPr>
          <a:xfrm rot="0">
            <a:off x="12801797" y="6854734"/>
            <a:ext cx="2402196" cy="524964"/>
            <a:chOff x="0" y="0"/>
            <a:chExt cx="1859654" cy="406400"/>
          </a:xfrm>
        </p:grpSpPr>
        <p:sp>
          <p:nvSpPr>
            <p:cNvPr name="Freeform 43" id="43"/>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44" id="44"/>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sp>
        <p:nvSpPr>
          <p:cNvPr name="TextBox 45" id="45"/>
          <p:cNvSpPr txBox="true"/>
          <p:nvPr/>
        </p:nvSpPr>
        <p:spPr>
          <a:xfrm rot="0">
            <a:off x="1613996"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IR SENSOR</a:t>
            </a:r>
          </a:p>
        </p:txBody>
      </p:sp>
      <p:sp>
        <p:nvSpPr>
          <p:cNvPr name="TextBox 46" id="46"/>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TEST</a:t>
            </a:r>
          </a:p>
        </p:txBody>
      </p:sp>
      <p:sp>
        <p:nvSpPr>
          <p:cNvPr name="TextBox 47" id="47"/>
          <p:cNvSpPr txBox="true"/>
          <p:nvPr/>
        </p:nvSpPr>
        <p:spPr>
          <a:xfrm rot="0">
            <a:off x="811393" y="1736513"/>
            <a:ext cx="5693076"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COMPONENTS</a:t>
            </a:r>
          </a:p>
        </p:txBody>
      </p:sp>
      <p:sp>
        <p:nvSpPr>
          <p:cNvPr name="TextBox 48" id="48"/>
          <p:cNvSpPr txBox="true"/>
          <p:nvPr/>
        </p:nvSpPr>
        <p:spPr>
          <a:xfrm rot="0">
            <a:off x="4582389"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FIRE SENSOR</a:t>
            </a:r>
          </a:p>
        </p:txBody>
      </p:sp>
      <p:sp>
        <p:nvSpPr>
          <p:cNvPr name="TextBox 49" id="49"/>
          <p:cNvSpPr txBox="true"/>
          <p:nvPr/>
        </p:nvSpPr>
        <p:spPr>
          <a:xfrm rot="0">
            <a:off x="7546560"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SMOKE SENSOR</a:t>
            </a:r>
          </a:p>
        </p:txBody>
      </p:sp>
      <p:sp>
        <p:nvSpPr>
          <p:cNvPr name="TextBox 50" id="50"/>
          <p:cNvSpPr txBox="true"/>
          <p:nvPr/>
        </p:nvSpPr>
        <p:spPr>
          <a:xfrm rot="0">
            <a:off x="10514953"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KEYBAD &amp; LCD</a:t>
            </a:r>
          </a:p>
        </p:txBody>
      </p:sp>
      <p:sp>
        <p:nvSpPr>
          <p:cNvPr name="TextBox 51" id="51"/>
          <p:cNvSpPr txBox="true"/>
          <p:nvPr/>
        </p:nvSpPr>
        <p:spPr>
          <a:xfrm rot="0">
            <a:off x="13191316"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BUZZER</a:t>
            </a:r>
          </a:p>
        </p:txBody>
      </p:sp>
      <p:grpSp>
        <p:nvGrpSpPr>
          <p:cNvPr name="Group 52" id="52"/>
          <p:cNvGrpSpPr/>
          <p:nvPr/>
        </p:nvGrpSpPr>
        <p:grpSpPr>
          <a:xfrm rot="0">
            <a:off x="15481320" y="3669453"/>
            <a:ext cx="2403298" cy="2796564"/>
            <a:chOff x="0" y="0"/>
            <a:chExt cx="698500" cy="812800"/>
          </a:xfrm>
        </p:grpSpPr>
        <p:sp>
          <p:nvSpPr>
            <p:cNvPr name="Freeform 53" id="5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429AA"/>
            </a:solidFill>
          </p:spPr>
        </p:sp>
        <p:sp>
          <p:nvSpPr>
            <p:cNvPr name="TextBox 54" id="54"/>
            <p:cNvSpPr txBox="true"/>
            <p:nvPr/>
          </p:nvSpPr>
          <p:spPr>
            <a:xfrm>
              <a:off x="0" y="92075"/>
              <a:ext cx="698500" cy="581025"/>
            </a:xfrm>
            <a:prstGeom prst="rect">
              <a:avLst/>
            </a:prstGeom>
          </p:spPr>
          <p:txBody>
            <a:bodyPr anchor="ctr" rtlCol="false" tIns="50800" lIns="50800" bIns="50800" rIns="50800"/>
            <a:lstStyle/>
            <a:p>
              <a:pPr algn="ctr">
                <a:lnSpc>
                  <a:spcPts val="2724"/>
                </a:lnSpc>
              </a:pPr>
            </a:p>
          </p:txBody>
        </p:sp>
      </p:grpSp>
      <p:grpSp>
        <p:nvGrpSpPr>
          <p:cNvPr name="Group 55" id="55"/>
          <p:cNvGrpSpPr/>
          <p:nvPr/>
        </p:nvGrpSpPr>
        <p:grpSpPr>
          <a:xfrm rot="0">
            <a:off x="15481320" y="3821279"/>
            <a:ext cx="2402196" cy="3558420"/>
            <a:chOff x="0" y="0"/>
            <a:chExt cx="698500" cy="1034702"/>
          </a:xfrm>
        </p:grpSpPr>
        <p:sp>
          <p:nvSpPr>
            <p:cNvPr name="Freeform 56" id="56"/>
            <p:cNvSpPr/>
            <p:nvPr/>
          </p:nvSpPr>
          <p:spPr>
            <a:xfrm flipH="false" flipV="false" rot="0">
              <a:off x="0" y="0"/>
              <a:ext cx="698500" cy="1034702"/>
            </a:xfrm>
            <a:custGeom>
              <a:avLst/>
              <a:gdLst/>
              <a:ahLst/>
              <a:cxnLst/>
              <a:rect r="r" b="b" t="t" l="l"/>
              <a:pathLst>
                <a:path h="1034702" w="698500">
                  <a:moveTo>
                    <a:pt x="349250" y="0"/>
                  </a:moveTo>
                  <a:lnTo>
                    <a:pt x="698500" y="203200"/>
                  </a:lnTo>
                  <a:lnTo>
                    <a:pt x="698500" y="831502"/>
                  </a:lnTo>
                  <a:lnTo>
                    <a:pt x="349250" y="1034702"/>
                  </a:lnTo>
                  <a:lnTo>
                    <a:pt x="0" y="831502"/>
                  </a:lnTo>
                  <a:lnTo>
                    <a:pt x="0" y="203200"/>
                  </a:lnTo>
                  <a:lnTo>
                    <a:pt x="349250" y="0"/>
                  </a:lnTo>
                  <a:close/>
                </a:path>
              </a:pathLst>
            </a:custGeom>
            <a:blipFill>
              <a:blip r:embed="rId12"/>
              <a:stretch>
                <a:fillRect l="-48131" t="0" r="0" b="0"/>
              </a:stretch>
            </a:blipFill>
          </p:spPr>
        </p:sp>
      </p:grpSp>
      <p:grpSp>
        <p:nvGrpSpPr>
          <p:cNvPr name="Group 57" id="57"/>
          <p:cNvGrpSpPr/>
          <p:nvPr/>
        </p:nvGrpSpPr>
        <p:grpSpPr>
          <a:xfrm rot="0">
            <a:off x="15481320" y="6854734"/>
            <a:ext cx="2402196" cy="524964"/>
            <a:chOff x="0" y="0"/>
            <a:chExt cx="1859654" cy="406400"/>
          </a:xfrm>
        </p:grpSpPr>
        <p:sp>
          <p:nvSpPr>
            <p:cNvPr name="Freeform 58" id="58"/>
            <p:cNvSpPr/>
            <p:nvPr/>
          </p:nvSpPr>
          <p:spPr>
            <a:xfrm flipH="false" flipV="false" rot="0">
              <a:off x="0" y="0"/>
              <a:ext cx="1859654" cy="406400"/>
            </a:xfrm>
            <a:custGeom>
              <a:avLst/>
              <a:gdLst/>
              <a:ahLst/>
              <a:cxnLst/>
              <a:rect r="r" b="b" t="t" l="l"/>
              <a:pathLst>
                <a:path h="406400" w="1859654">
                  <a:moveTo>
                    <a:pt x="1656454" y="0"/>
                  </a:moveTo>
                  <a:lnTo>
                    <a:pt x="203200" y="0"/>
                  </a:lnTo>
                  <a:lnTo>
                    <a:pt x="0" y="203200"/>
                  </a:lnTo>
                  <a:lnTo>
                    <a:pt x="203200" y="406400"/>
                  </a:lnTo>
                  <a:lnTo>
                    <a:pt x="1656454" y="406400"/>
                  </a:lnTo>
                  <a:lnTo>
                    <a:pt x="1859654" y="203200"/>
                  </a:lnTo>
                  <a:lnTo>
                    <a:pt x="1656454" y="0"/>
                  </a:lnTo>
                  <a:close/>
                </a:path>
              </a:pathLst>
            </a:custGeom>
            <a:solidFill>
              <a:srgbClr val="A429AA"/>
            </a:solidFill>
          </p:spPr>
        </p:sp>
        <p:sp>
          <p:nvSpPr>
            <p:cNvPr name="TextBox 59" id="59"/>
            <p:cNvSpPr txBox="true"/>
            <p:nvPr/>
          </p:nvSpPr>
          <p:spPr>
            <a:xfrm>
              <a:off x="152400" y="-47625"/>
              <a:ext cx="1554854" cy="454025"/>
            </a:xfrm>
            <a:prstGeom prst="rect">
              <a:avLst/>
            </a:prstGeom>
          </p:spPr>
          <p:txBody>
            <a:bodyPr anchor="ctr" rtlCol="false" tIns="50800" lIns="50800" bIns="50800" rIns="50800"/>
            <a:lstStyle/>
            <a:p>
              <a:pPr algn="ctr">
                <a:lnSpc>
                  <a:spcPts val="2724"/>
                </a:lnSpc>
              </a:pPr>
            </a:p>
          </p:txBody>
        </p:sp>
      </p:grpSp>
      <p:sp>
        <p:nvSpPr>
          <p:cNvPr name="TextBox 60" id="60"/>
          <p:cNvSpPr txBox="true"/>
          <p:nvPr/>
        </p:nvSpPr>
        <p:spPr>
          <a:xfrm rot="0">
            <a:off x="15870838" y="6962706"/>
            <a:ext cx="1623158" cy="270947"/>
          </a:xfrm>
          <a:prstGeom prst="rect">
            <a:avLst/>
          </a:prstGeom>
        </p:spPr>
        <p:txBody>
          <a:bodyPr anchor="t" rtlCol="false" tIns="0" lIns="0" bIns="0" rIns="0">
            <a:spAutoFit/>
          </a:bodyPr>
          <a:lstStyle/>
          <a:p>
            <a:pPr algn="ctr">
              <a:lnSpc>
                <a:spcPts val="2161"/>
              </a:lnSpc>
            </a:pPr>
            <a:r>
              <a:rPr lang="en-US" sz="1543">
                <a:solidFill>
                  <a:srgbClr val="FFFFFF"/>
                </a:solidFill>
                <a:latin typeface="Inter"/>
                <a:ea typeface="Inter"/>
                <a:cs typeface="Inter"/>
                <a:sym typeface="Inter"/>
              </a:rPr>
              <a:t>DHT11</a:t>
            </a:r>
          </a:p>
        </p:txBody>
      </p:sp>
      <p:sp>
        <p:nvSpPr>
          <p:cNvPr name="TextBox 61" id="61"/>
          <p:cNvSpPr txBox="true"/>
          <p:nvPr/>
        </p:nvSpPr>
        <p:spPr>
          <a:xfrm rot="0">
            <a:off x="2086049"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3" tooltip="https://drive.google.com/file/d/14h06T0ECcpihf8JFP3vNBDP2YQlELxRA/view?usp=sharing"/>
              </a:rPr>
              <a:t>video</a:t>
            </a:r>
          </a:p>
        </p:txBody>
      </p:sp>
      <p:sp>
        <p:nvSpPr>
          <p:cNvPr name="TextBox 62" id="62"/>
          <p:cNvSpPr txBox="true"/>
          <p:nvPr/>
        </p:nvSpPr>
        <p:spPr>
          <a:xfrm rot="0">
            <a:off x="5054442"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4" tooltip="https://drive.google.com/file/d/12fqhxY4bsjW1a6BhVFBMvmjRDKLzchXc/view?usp=sharing"/>
              </a:rPr>
              <a:t>video</a:t>
            </a:r>
          </a:p>
        </p:txBody>
      </p:sp>
      <p:sp>
        <p:nvSpPr>
          <p:cNvPr name="TextBox 63" id="63"/>
          <p:cNvSpPr txBox="true"/>
          <p:nvPr/>
        </p:nvSpPr>
        <p:spPr>
          <a:xfrm rot="0">
            <a:off x="8019495"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5" tooltip="https://drive.google.com/file/d/1NdRvDY3vpWN9sKkQubW14aE7jAJuOWKA/view?usp=sharing"/>
              </a:rPr>
              <a:t>video</a:t>
            </a:r>
          </a:p>
        </p:txBody>
      </p:sp>
      <p:sp>
        <p:nvSpPr>
          <p:cNvPr name="TextBox 64" id="64"/>
          <p:cNvSpPr txBox="true"/>
          <p:nvPr/>
        </p:nvSpPr>
        <p:spPr>
          <a:xfrm rot="0">
            <a:off x="10984548"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6" tooltip="https://drive.google.com/file/d/15tuAW2yBn9eSwvKW5FjyZEeD4WqLhXf2/view?usp=sharing"/>
              </a:rPr>
              <a:t>video</a:t>
            </a:r>
          </a:p>
        </p:txBody>
      </p:sp>
      <p:sp>
        <p:nvSpPr>
          <p:cNvPr name="TextBox 65" id="65"/>
          <p:cNvSpPr txBox="true"/>
          <p:nvPr/>
        </p:nvSpPr>
        <p:spPr>
          <a:xfrm rot="0">
            <a:off x="13747710"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7" tooltip="https://drive.google.com/file/d/15kh_yC_uRDD4JkJdbETuvJufG4V3v9fv/view?usp=sharing"/>
              </a:rPr>
              <a:t>video</a:t>
            </a:r>
          </a:p>
        </p:txBody>
      </p:sp>
      <p:sp>
        <p:nvSpPr>
          <p:cNvPr name="TextBox 66" id="66"/>
          <p:cNvSpPr txBox="true"/>
          <p:nvPr/>
        </p:nvSpPr>
        <p:spPr>
          <a:xfrm rot="0">
            <a:off x="16343442" y="7544413"/>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8" tooltip="https://drive.google.com/file/d/1tZvStQRtj2Lm0oLrV25TBlqqUc4TL7aH/view?usp=sharing"/>
              </a:rPr>
              <a:t>video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7366713" y="1674495"/>
            <a:ext cx="7734618" cy="7734618"/>
          </a:xfrm>
          <a:prstGeom prst="rect">
            <a:avLst/>
          </a:prstGeom>
        </p:spPr>
      </p:pic>
      <p:sp>
        <p:nvSpPr>
          <p:cNvPr name="TextBox 6" id="6"/>
          <p:cNvSpPr txBox="true"/>
          <p:nvPr/>
        </p:nvSpPr>
        <p:spPr>
          <a:xfrm rot="0">
            <a:off x="1023290" y="800100"/>
            <a:ext cx="607596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FINAL</a:t>
            </a:r>
          </a:p>
        </p:txBody>
      </p:sp>
      <p:sp>
        <p:nvSpPr>
          <p:cNvPr name="TextBox 7" id="7"/>
          <p:cNvSpPr txBox="true"/>
          <p:nvPr/>
        </p:nvSpPr>
        <p:spPr>
          <a:xfrm rot="0">
            <a:off x="1028700" y="1790065"/>
            <a:ext cx="4577466" cy="1218565"/>
          </a:xfrm>
          <a:prstGeom prst="rect">
            <a:avLst/>
          </a:prstGeom>
        </p:spPr>
        <p:txBody>
          <a:bodyPr anchor="t" rtlCol="false" tIns="0" lIns="0" bIns="0" rIns="0">
            <a:spAutoFit/>
          </a:bodyPr>
          <a:lstStyle/>
          <a:p>
            <a:pPr algn="l">
              <a:lnSpc>
                <a:spcPts val="8255"/>
              </a:lnSpc>
            </a:pPr>
            <a:r>
              <a:rPr lang="en-US" sz="6500" b="true">
                <a:solidFill>
                  <a:srgbClr val="FFFFFF"/>
                </a:solidFill>
                <a:latin typeface="Cooper Hewitt Bold"/>
                <a:ea typeface="Cooper Hewitt Bold"/>
                <a:cs typeface="Cooper Hewitt Bold"/>
                <a:sym typeface="Cooper Hewitt Bold"/>
              </a:rPr>
              <a:t>RESULT</a:t>
            </a:r>
          </a:p>
        </p:txBody>
      </p:sp>
      <p:sp>
        <p:nvSpPr>
          <p:cNvPr name="TextBox 8" id="8"/>
          <p:cNvSpPr txBox="true"/>
          <p:nvPr/>
        </p:nvSpPr>
        <p:spPr>
          <a:xfrm rot="0">
            <a:off x="3382217" y="1476057"/>
            <a:ext cx="679053" cy="349250"/>
          </a:xfrm>
          <a:prstGeom prst="rect">
            <a:avLst/>
          </a:prstGeom>
        </p:spPr>
        <p:txBody>
          <a:bodyPr anchor="t" rtlCol="false" tIns="0" lIns="0" bIns="0" rIns="0">
            <a:spAutoFit/>
          </a:bodyPr>
          <a:lstStyle/>
          <a:p>
            <a:pPr algn="ctr" marL="0" indent="0" lvl="0">
              <a:lnSpc>
                <a:spcPts val="2800"/>
              </a:lnSpc>
              <a:spcBef>
                <a:spcPct val="0"/>
              </a:spcBef>
            </a:pPr>
            <a:r>
              <a:rPr lang="en-US" sz="2000" u="sng">
                <a:solidFill>
                  <a:srgbClr val="FFFFFF"/>
                </a:solidFill>
                <a:latin typeface="Canva Sans"/>
                <a:ea typeface="Canva Sans"/>
                <a:cs typeface="Canva Sans"/>
                <a:sym typeface="Canva Sans"/>
                <a:hlinkClick r:id="rId10" tooltip="https://drive.google.com/file/d/1zymoImN3-ov-00nFPjPtPiyM1utQUohk/view?usp=sharing"/>
              </a:rPr>
              <a:t>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5791618"/>
            <a:ext cx="4253755" cy="4495382"/>
          </a:xfrm>
          <a:custGeom>
            <a:avLst/>
            <a:gdLst/>
            <a:ahLst/>
            <a:cxnLst/>
            <a:rect r="r" b="b" t="t" l="l"/>
            <a:pathLst>
              <a:path h="4495382" w="4253755">
                <a:moveTo>
                  <a:pt x="0" y="0"/>
                </a:moveTo>
                <a:lnTo>
                  <a:pt x="4253755" y="0"/>
                </a:lnTo>
                <a:lnTo>
                  <a:pt x="4253755" y="4495382"/>
                </a:lnTo>
                <a:lnTo>
                  <a:pt x="0" y="4495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2531267"/>
            <a:ext cx="5750608" cy="5750608"/>
          </a:xfrm>
          <a:custGeom>
            <a:avLst/>
            <a:gdLst/>
            <a:ahLst/>
            <a:cxnLst/>
            <a:rect r="r" b="b" t="t" l="l"/>
            <a:pathLst>
              <a:path h="5750608" w="5750608">
                <a:moveTo>
                  <a:pt x="0" y="0"/>
                </a:moveTo>
                <a:lnTo>
                  <a:pt x="5750608" y="0"/>
                </a:lnTo>
                <a:lnTo>
                  <a:pt x="5750608" y="5750607"/>
                </a:lnTo>
                <a:lnTo>
                  <a:pt x="0" y="5750607"/>
                </a:lnTo>
                <a:lnTo>
                  <a:pt x="0" y="0"/>
                </a:lnTo>
                <a:close/>
              </a:path>
            </a:pathLst>
          </a:custGeom>
          <a:blipFill>
            <a:blip r:embed="rId7"/>
            <a:stretch>
              <a:fillRect l="0" t="0" r="0" b="0"/>
            </a:stretch>
          </a:blipFill>
        </p:spPr>
      </p:sp>
      <p:sp>
        <p:nvSpPr>
          <p:cNvPr name="TextBox 6" id="6"/>
          <p:cNvSpPr txBox="true"/>
          <p:nvPr/>
        </p:nvSpPr>
        <p:spPr>
          <a:xfrm rot="0">
            <a:off x="1767967" y="2516786"/>
            <a:ext cx="7614724" cy="2018306"/>
          </a:xfrm>
          <a:prstGeom prst="rect">
            <a:avLst/>
          </a:prstGeom>
        </p:spPr>
        <p:txBody>
          <a:bodyPr anchor="t" rtlCol="false" tIns="0" lIns="0" bIns="0" rIns="0">
            <a:spAutoFit/>
          </a:bodyPr>
          <a:lstStyle/>
          <a:p>
            <a:pPr algn="l">
              <a:lnSpc>
                <a:spcPts val="13732"/>
              </a:lnSpc>
            </a:pPr>
            <a:r>
              <a:rPr lang="en-US" sz="10812" b="true">
                <a:solidFill>
                  <a:srgbClr val="A429AA"/>
                </a:solidFill>
                <a:latin typeface="Cooper Hewitt Bold"/>
                <a:ea typeface="Cooper Hewitt Bold"/>
                <a:cs typeface="Cooper Hewitt Bold"/>
                <a:sym typeface="Cooper Hewitt Bold"/>
              </a:rPr>
              <a:t>QR</a:t>
            </a:r>
          </a:p>
        </p:txBody>
      </p:sp>
      <p:sp>
        <p:nvSpPr>
          <p:cNvPr name="TextBox 7" id="7"/>
          <p:cNvSpPr txBox="true"/>
          <p:nvPr/>
        </p:nvSpPr>
        <p:spPr>
          <a:xfrm rot="0">
            <a:off x="1767967" y="4211680"/>
            <a:ext cx="7614724" cy="2018306"/>
          </a:xfrm>
          <a:prstGeom prst="rect">
            <a:avLst/>
          </a:prstGeom>
        </p:spPr>
        <p:txBody>
          <a:bodyPr anchor="t" rtlCol="false" tIns="0" lIns="0" bIns="0" rIns="0">
            <a:spAutoFit/>
          </a:bodyPr>
          <a:lstStyle/>
          <a:p>
            <a:pPr algn="l">
              <a:lnSpc>
                <a:spcPts val="13732"/>
              </a:lnSpc>
            </a:pPr>
            <a:r>
              <a:rPr lang="en-US" sz="10812" b="true">
                <a:solidFill>
                  <a:srgbClr val="FFFFFF"/>
                </a:solidFill>
                <a:latin typeface="Cooper Hewitt Bold"/>
                <a:ea typeface="Cooper Hewitt Bold"/>
                <a:cs typeface="Cooper Hewitt Bold"/>
                <a:sym typeface="Cooper Hewitt Bold"/>
              </a:rPr>
              <a:t>CODE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26057" y="5122379"/>
            <a:ext cx="4699786" cy="3697925"/>
            <a:chOff x="0" y="0"/>
            <a:chExt cx="1222567" cy="961951"/>
          </a:xfrm>
        </p:grpSpPr>
        <p:sp>
          <p:nvSpPr>
            <p:cNvPr name="Freeform 4" id="4"/>
            <p:cNvSpPr/>
            <p:nvPr/>
          </p:nvSpPr>
          <p:spPr>
            <a:xfrm flipH="false" flipV="false" rot="0">
              <a:off x="0" y="0"/>
              <a:ext cx="1222567" cy="961951"/>
            </a:xfrm>
            <a:custGeom>
              <a:avLst/>
              <a:gdLst/>
              <a:ahLst/>
              <a:cxnLst/>
              <a:rect r="r" b="b" t="t" l="l"/>
              <a:pathLst>
                <a:path h="961951" w="1222567">
                  <a:moveTo>
                    <a:pt x="57655" y="0"/>
                  </a:moveTo>
                  <a:lnTo>
                    <a:pt x="1164912" y="0"/>
                  </a:lnTo>
                  <a:cubicBezTo>
                    <a:pt x="1196754" y="0"/>
                    <a:pt x="1222567" y="25813"/>
                    <a:pt x="1222567" y="57655"/>
                  </a:cubicBezTo>
                  <a:lnTo>
                    <a:pt x="1222567" y="904296"/>
                  </a:lnTo>
                  <a:cubicBezTo>
                    <a:pt x="1222567" y="936138"/>
                    <a:pt x="1196754" y="961951"/>
                    <a:pt x="1164912" y="961951"/>
                  </a:cubicBezTo>
                  <a:lnTo>
                    <a:pt x="57655" y="961951"/>
                  </a:lnTo>
                  <a:cubicBezTo>
                    <a:pt x="25813" y="961951"/>
                    <a:pt x="0" y="936138"/>
                    <a:pt x="0" y="904296"/>
                  </a:cubicBezTo>
                  <a:lnTo>
                    <a:pt x="0" y="57655"/>
                  </a:lnTo>
                  <a:cubicBezTo>
                    <a:pt x="0" y="25813"/>
                    <a:pt x="25813" y="0"/>
                    <a:pt x="57655" y="0"/>
                  </a:cubicBezTo>
                  <a:close/>
                </a:path>
              </a:pathLst>
            </a:custGeom>
            <a:gradFill rotWithShape="true">
              <a:gsLst>
                <a:gs pos="0">
                  <a:srgbClr val="1100D6">
                    <a:alpha val="100000"/>
                  </a:srgbClr>
                </a:gs>
                <a:gs pos="100000">
                  <a:srgbClr val="E000F4">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57150"/>
              <a:ext cx="1222567" cy="1019101"/>
            </a:xfrm>
            <a:prstGeom prst="rect">
              <a:avLst/>
            </a:prstGeom>
          </p:spPr>
          <p:txBody>
            <a:bodyPr anchor="ctr" rtlCol="false" tIns="50800" lIns="50800" bIns="50800" rIns="50800"/>
            <a:lstStyle/>
            <a:p>
              <a:pPr algn="ctr">
                <a:lnSpc>
                  <a:spcPts val="2871"/>
                </a:lnSpc>
              </a:pPr>
            </a:p>
          </p:txBody>
        </p:sp>
      </p:grpSp>
      <p:grpSp>
        <p:nvGrpSpPr>
          <p:cNvPr name="Group 6" id="6"/>
          <p:cNvGrpSpPr/>
          <p:nvPr/>
        </p:nvGrpSpPr>
        <p:grpSpPr>
          <a:xfrm rot="0">
            <a:off x="6892786" y="5122379"/>
            <a:ext cx="4699786" cy="3697925"/>
            <a:chOff x="0" y="0"/>
            <a:chExt cx="1222567" cy="961951"/>
          </a:xfrm>
        </p:grpSpPr>
        <p:sp>
          <p:nvSpPr>
            <p:cNvPr name="Freeform 7" id="7"/>
            <p:cNvSpPr/>
            <p:nvPr/>
          </p:nvSpPr>
          <p:spPr>
            <a:xfrm flipH="false" flipV="false" rot="0">
              <a:off x="0" y="0"/>
              <a:ext cx="1222567" cy="961951"/>
            </a:xfrm>
            <a:custGeom>
              <a:avLst/>
              <a:gdLst/>
              <a:ahLst/>
              <a:cxnLst/>
              <a:rect r="r" b="b" t="t" l="l"/>
              <a:pathLst>
                <a:path h="961951" w="1222567">
                  <a:moveTo>
                    <a:pt x="57655" y="0"/>
                  </a:moveTo>
                  <a:lnTo>
                    <a:pt x="1164912" y="0"/>
                  </a:lnTo>
                  <a:cubicBezTo>
                    <a:pt x="1196754" y="0"/>
                    <a:pt x="1222567" y="25813"/>
                    <a:pt x="1222567" y="57655"/>
                  </a:cubicBezTo>
                  <a:lnTo>
                    <a:pt x="1222567" y="904296"/>
                  </a:lnTo>
                  <a:cubicBezTo>
                    <a:pt x="1222567" y="936138"/>
                    <a:pt x="1196754" y="961951"/>
                    <a:pt x="1164912" y="961951"/>
                  </a:cubicBezTo>
                  <a:lnTo>
                    <a:pt x="57655" y="961951"/>
                  </a:lnTo>
                  <a:cubicBezTo>
                    <a:pt x="25813" y="961951"/>
                    <a:pt x="0" y="936138"/>
                    <a:pt x="0" y="904296"/>
                  </a:cubicBezTo>
                  <a:lnTo>
                    <a:pt x="0" y="57655"/>
                  </a:lnTo>
                  <a:cubicBezTo>
                    <a:pt x="0" y="25813"/>
                    <a:pt x="25813" y="0"/>
                    <a:pt x="57655" y="0"/>
                  </a:cubicBezTo>
                  <a:close/>
                </a:path>
              </a:pathLst>
            </a:custGeom>
            <a:gradFill rotWithShape="true">
              <a:gsLst>
                <a:gs pos="0">
                  <a:srgbClr val="1100D6">
                    <a:alpha val="100000"/>
                  </a:srgbClr>
                </a:gs>
                <a:gs pos="100000">
                  <a:srgbClr val="E000F4">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57150"/>
              <a:ext cx="1222567" cy="1019101"/>
            </a:xfrm>
            <a:prstGeom prst="rect">
              <a:avLst/>
            </a:prstGeom>
          </p:spPr>
          <p:txBody>
            <a:bodyPr anchor="ctr" rtlCol="false" tIns="50800" lIns="50800" bIns="50800" rIns="50800"/>
            <a:lstStyle/>
            <a:p>
              <a:pPr algn="ctr">
                <a:lnSpc>
                  <a:spcPts val="2871"/>
                </a:lnSpc>
              </a:pPr>
            </a:p>
          </p:txBody>
        </p:sp>
      </p:grpSp>
      <p:grpSp>
        <p:nvGrpSpPr>
          <p:cNvPr name="Group 9" id="9"/>
          <p:cNvGrpSpPr/>
          <p:nvPr/>
        </p:nvGrpSpPr>
        <p:grpSpPr>
          <a:xfrm rot="0">
            <a:off x="12559514" y="5122379"/>
            <a:ext cx="4699786" cy="3697925"/>
            <a:chOff x="0" y="0"/>
            <a:chExt cx="1222567" cy="961951"/>
          </a:xfrm>
        </p:grpSpPr>
        <p:sp>
          <p:nvSpPr>
            <p:cNvPr name="Freeform 10" id="10"/>
            <p:cNvSpPr/>
            <p:nvPr/>
          </p:nvSpPr>
          <p:spPr>
            <a:xfrm flipH="false" flipV="false" rot="0">
              <a:off x="0" y="0"/>
              <a:ext cx="1222567" cy="961951"/>
            </a:xfrm>
            <a:custGeom>
              <a:avLst/>
              <a:gdLst/>
              <a:ahLst/>
              <a:cxnLst/>
              <a:rect r="r" b="b" t="t" l="l"/>
              <a:pathLst>
                <a:path h="961951" w="1222567">
                  <a:moveTo>
                    <a:pt x="57655" y="0"/>
                  </a:moveTo>
                  <a:lnTo>
                    <a:pt x="1164912" y="0"/>
                  </a:lnTo>
                  <a:cubicBezTo>
                    <a:pt x="1196754" y="0"/>
                    <a:pt x="1222567" y="25813"/>
                    <a:pt x="1222567" y="57655"/>
                  </a:cubicBezTo>
                  <a:lnTo>
                    <a:pt x="1222567" y="904296"/>
                  </a:lnTo>
                  <a:cubicBezTo>
                    <a:pt x="1222567" y="936138"/>
                    <a:pt x="1196754" y="961951"/>
                    <a:pt x="1164912" y="961951"/>
                  </a:cubicBezTo>
                  <a:lnTo>
                    <a:pt x="57655" y="961951"/>
                  </a:lnTo>
                  <a:cubicBezTo>
                    <a:pt x="25813" y="961951"/>
                    <a:pt x="0" y="936138"/>
                    <a:pt x="0" y="904296"/>
                  </a:cubicBezTo>
                  <a:lnTo>
                    <a:pt x="0" y="57655"/>
                  </a:lnTo>
                  <a:cubicBezTo>
                    <a:pt x="0" y="25813"/>
                    <a:pt x="25813" y="0"/>
                    <a:pt x="57655" y="0"/>
                  </a:cubicBezTo>
                  <a:close/>
                </a:path>
              </a:pathLst>
            </a:custGeom>
            <a:gradFill rotWithShape="true">
              <a:gsLst>
                <a:gs pos="0">
                  <a:srgbClr val="1100D6">
                    <a:alpha val="100000"/>
                  </a:srgbClr>
                </a:gs>
                <a:gs pos="100000">
                  <a:srgbClr val="E000F4">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57150"/>
              <a:ext cx="1222567" cy="1019101"/>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13907061" y="4387934"/>
            <a:ext cx="2131680" cy="21316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00D6">
                    <a:alpha val="100000"/>
                  </a:srgbClr>
                </a:gs>
                <a:gs pos="50000">
                  <a:srgbClr val="E000F4">
                    <a:alpha val="100000"/>
                  </a:srgbClr>
                </a:gs>
                <a:gs pos="100000">
                  <a:srgbClr val="00EDF4">
                    <a:alpha val="100000"/>
                  </a:srgbClr>
                </a:gs>
              </a:gsLst>
              <a:path path="circle">
                <a:fillToRect l="0" r="100000" t="0" b="100000"/>
              </a:path>
              <a:tileRect r="0" l="-100000" b="0" t="-100000"/>
            </a:gradFill>
            <a:ln w="66675" cap="sq">
              <a:gradFill>
                <a:gsLst>
                  <a:gs pos="0">
                    <a:srgbClr val="1100D6">
                      <a:alpha val="100000"/>
                    </a:srgbClr>
                  </a:gs>
                  <a:gs pos="100000">
                    <a:srgbClr val="E000F4">
                      <a:alpha val="100000"/>
                    </a:srgbClr>
                  </a:gs>
                </a:gsLst>
                <a:path path="circle">
                  <a:fillToRect l="0" r="100000" t="0" b="100000"/>
                </a:path>
                <a:tileRect r="0" l="-100000" b="0" t="-100000"/>
              </a:gra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5" id="15"/>
          <p:cNvGrpSpPr/>
          <p:nvPr/>
        </p:nvGrpSpPr>
        <p:grpSpPr>
          <a:xfrm rot="0">
            <a:off x="8176839" y="4387934"/>
            <a:ext cx="2131680" cy="21316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00D6">
                    <a:alpha val="100000"/>
                  </a:srgbClr>
                </a:gs>
                <a:gs pos="50000">
                  <a:srgbClr val="E000F4">
                    <a:alpha val="100000"/>
                  </a:srgbClr>
                </a:gs>
                <a:gs pos="100000">
                  <a:srgbClr val="00EDF4">
                    <a:alpha val="100000"/>
                  </a:srgbClr>
                </a:gs>
              </a:gsLst>
              <a:path path="circle">
                <a:fillToRect l="0" r="100000" t="0" b="100000"/>
              </a:path>
              <a:tileRect r="0" l="-100000" b="0" t="-100000"/>
            </a:gradFill>
            <a:ln w="66675" cap="sq">
              <a:gradFill>
                <a:gsLst>
                  <a:gs pos="0">
                    <a:srgbClr val="1100D6">
                      <a:alpha val="100000"/>
                    </a:srgbClr>
                  </a:gs>
                  <a:gs pos="100000">
                    <a:srgbClr val="E000F4">
                      <a:alpha val="100000"/>
                    </a:srgbClr>
                  </a:gs>
                </a:gsLst>
                <a:path path="circle">
                  <a:fillToRect l="0" r="100000" t="0" b="100000"/>
                </a:path>
                <a:tileRect r="0" l="-100000" b="0" t="-100000"/>
              </a:gradFill>
              <a:prstDash val="solid"/>
              <a:miter/>
            </a:ln>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8" id="18"/>
          <p:cNvGrpSpPr/>
          <p:nvPr/>
        </p:nvGrpSpPr>
        <p:grpSpPr>
          <a:xfrm rot="0">
            <a:off x="2450737" y="4387934"/>
            <a:ext cx="2131680" cy="21316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00D6">
                    <a:alpha val="100000"/>
                  </a:srgbClr>
                </a:gs>
                <a:gs pos="50000">
                  <a:srgbClr val="E000F4">
                    <a:alpha val="100000"/>
                  </a:srgbClr>
                </a:gs>
                <a:gs pos="100000">
                  <a:srgbClr val="00EDF4">
                    <a:alpha val="100000"/>
                  </a:srgbClr>
                </a:gs>
              </a:gsLst>
              <a:path path="circle">
                <a:fillToRect l="0" r="100000" t="0" b="100000"/>
              </a:path>
              <a:tileRect r="0" l="-100000" b="0" t="-100000"/>
            </a:gradFill>
            <a:ln w="66675" cap="sq">
              <a:gradFill>
                <a:gsLst>
                  <a:gs pos="0">
                    <a:srgbClr val="1100D6">
                      <a:alpha val="100000"/>
                    </a:srgbClr>
                  </a:gs>
                  <a:gs pos="100000">
                    <a:srgbClr val="E000F4">
                      <a:alpha val="100000"/>
                    </a:srgbClr>
                  </a:gs>
                </a:gsLst>
                <a:path path="circle">
                  <a:fillToRect l="0" r="100000" t="0" b="100000"/>
                </a:path>
                <a:tileRect r="0" l="-100000" b="0" t="-100000"/>
              </a:gra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21" id="21"/>
          <p:cNvSpPr/>
          <p:nvPr/>
        </p:nvSpPr>
        <p:spPr>
          <a:xfrm flipH="false" flipV="false" rot="0">
            <a:off x="8636815" y="4823487"/>
            <a:ext cx="1211726" cy="1260573"/>
          </a:xfrm>
          <a:custGeom>
            <a:avLst/>
            <a:gdLst/>
            <a:ahLst/>
            <a:cxnLst/>
            <a:rect r="r" b="b" t="t" l="l"/>
            <a:pathLst>
              <a:path h="1260573" w="1211726">
                <a:moveTo>
                  <a:pt x="0" y="0"/>
                </a:moveTo>
                <a:lnTo>
                  <a:pt x="1211727" y="0"/>
                </a:lnTo>
                <a:lnTo>
                  <a:pt x="1211727" y="1260573"/>
                </a:lnTo>
                <a:lnTo>
                  <a:pt x="0" y="12605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2785969" y="4824943"/>
            <a:ext cx="1579962" cy="1289644"/>
          </a:xfrm>
          <a:custGeom>
            <a:avLst/>
            <a:gdLst/>
            <a:ahLst/>
            <a:cxnLst/>
            <a:rect r="r" b="b" t="t" l="l"/>
            <a:pathLst>
              <a:path h="1289644" w="1579962">
                <a:moveTo>
                  <a:pt x="0" y="0"/>
                </a:moveTo>
                <a:lnTo>
                  <a:pt x="1579962" y="0"/>
                </a:lnTo>
                <a:lnTo>
                  <a:pt x="1579962" y="1289644"/>
                </a:lnTo>
                <a:lnTo>
                  <a:pt x="0" y="1289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302453" y="4856741"/>
            <a:ext cx="1387968" cy="1257846"/>
          </a:xfrm>
          <a:custGeom>
            <a:avLst/>
            <a:gdLst/>
            <a:ahLst/>
            <a:cxnLst/>
            <a:rect r="r" b="b" t="t" l="l"/>
            <a:pathLst>
              <a:path h="1257846" w="1387968">
                <a:moveTo>
                  <a:pt x="0" y="0"/>
                </a:moveTo>
                <a:lnTo>
                  <a:pt x="1387968" y="0"/>
                </a:lnTo>
                <a:lnTo>
                  <a:pt x="1387968" y="1257846"/>
                </a:lnTo>
                <a:lnTo>
                  <a:pt x="0" y="1257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3432730" y="895350"/>
            <a:ext cx="11311235" cy="1889760"/>
          </a:xfrm>
          <a:prstGeom prst="rect">
            <a:avLst/>
          </a:prstGeom>
        </p:spPr>
        <p:txBody>
          <a:bodyPr anchor="t" rtlCol="false" tIns="0" lIns="0" bIns="0" rIns="0">
            <a:spAutoFit/>
          </a:bodyPr>
          <a:lstStyle/>
          <a:p>
            <a:pPr algn="ctr">
              <a:lnSpc>
                <a:spcPts val="6720"/>
              </a:lnSpc>
            </a:pPr>
            <a:r>
              <a:rPr lang="en-US" b="true" sz="6000" spc="12">
                <a:solidFill>
                  <a:srgbClr val="A429AA"/>
                </a:solidFill>
                <a:latin typeface="Cooper Hewitt Bold"/>
                <a:ea typeface="Cooper Hewitt Bold"/>
                <a:cs typeface="Cooper Hewitt Bold"/>
                <a:sym typeface="Cooper Hewitt Bold"/>
              </a:rPr>
              <a:t>Challenges </a:t>
            </a:r>
          </a:p>
          <a:p>
            <a:pPr algn="ctr" marL="0" indent="0" lvl="0">
              <a:lnSpc>
                <a:spcPts val="6720"/>
              </a:lnSpc>
            </a:pPr>
          </a:p>
        </p:txBody>
      </p:sp>
      <p:sp>
        <p:nvSpPr>
          <p:cNvPr name="TextBox 25" id="25"/>
          <p:cNvSpPr txBox="true"/>
          <p:nvPr/>
        </p:nvSpPr>
        <p:spPr>
          <a:xfrm rot="0">
            <a:off x="1536490" y="6726139"/>
            <a:ext cx="4078919" cy="755354"/>
          </a:xfrm>
          <a:prstGeom prst="rect">
            <a:avLst/>
          </a:prstGeom>
        </p:spPr>
        <p:txBody>
          <a:bodyPr anchor="t" rtlCol="false" tIns="0" lIns="0" bIns="0" rIns="0">
            <a:spAutoFit/>
          </a:bodyPr>
          <a:lstStyle/>
          <a:p>
            <a:pPr algn="ctr">
              <a:lnSpc>
                <a:spcPts val="2976"/>
              </a:lnSpc>
            </a:pPr>
            <a:r>
              <a:rPr lang="en-US" b="true" sz="2126" spc="4">
                <a:solidFill>
                  <a:srgbClr val="FFFFFF"/>
                </a:solidFill>
                <a:latin typeface="Poppins Bold"/>
                <a:ea typeface="Poppins Bold"/>
                <a:cs typeface="Poppins Bold"/>
                <a:sym typeface="Poppins Bold"/>
              </a:rPr>
              <a:t>Power Supply Reliability</a:t>
            </a:r>
          </a:p>
          <a:p>
            <a:pPr algn="ctr">
              <a:lnSpc>
                <a:spcPts val="2976"/>
              </a:lnSpc>
              <a:spcBef>
                <a:spcPct val="0"/>
              </a:spcBef>
            </a:pPr>
          </a:p>
        </p:txBody>
      </p:sp>
      <p:sp>
        <p:nvSpPr>
          <p:cNvPr name="TextBox 26" id="26"/>
          <p:cNvSpPr txBox="true"/>
          <p:nvPr/>
        </p:nvSpPr>
        <p:spPr>
          <a:xfrm rot="0">
            <a:off x="1312645" y="7274392"/>
            <a:ext cx="4526609" cy="1750031"/>
          </a:xfrm>
          <a:prstGeom prst="rect">
            <a:avLst/>
          </a:prstGeom>
        </p:spPr>
        <p:txBody>
          <a:bodyPr anchor="t" rtlCol="false" tIns="0" lIns="0" bIns="0" rIns="0">
            <a:spAutoFit/>
          </a:bodyPr>
          <a:lstStyle/>
          <a:p>
            <a:pPr algn="ctr">
              <a:lnSpc>
                <a:spcPts val="2346"/>
              </a:lnSpc>
            </a:pPr>
            <a:r>
              <a:rPr lang="en-US" sz="1923" spc="3">
                <a:solidFill>
                  <a:srgbClr val="FFFFFF"/>
                </a:solidFill>
                <a:latin typeface="Poppins"/>
                <a:ea typeface="Poppins"/>
                <a:cs typeface="Poppins"/>
                <a:sym typeface="Poppins"/>
              </a:rPr>
              <a:t>Continuous power is needed for the system to function effectively. In areas with power instability, this can be a major concern unless a battery backup is included.</a:t>
            </a:r>
          </a:p>
          <a:p>
            <a:pPr algn="ctr">
              <a:lnSpc>
                <a:spcPts val="2346"/>
              </a:lnSpc>
            </a:pPr>
          </a:p>
        </p:txBody>
      </p:sp>
      <p:sp>
        <p:nvSpPr>
          <p:cNvPr name="TextBox 27" id="27"/>
          <p:cNvSpPr txBox="true"/>
          <p:nvPr/>
        </p:nvSpPr>
        <p:spPr>
          <a:xfrm rot="0">
            <a:off x="7682318" y="6726139"/>
            <a:ext cx="3120721" cy="755354"/>
          </a:xfrm>
          <a:prstGeom prst="rect">
            <a:avLst/>
          </a:prstGeom>
        </p:spPr>
        <p:txBody>
          <a:bodyPr anchor="t" rtlCol="false" tIns="0" lIns="0" bIns="0" rIns="0">
            <a:spAutoFit/>
          </a:bodyPr>
          <a:lstStyle/>
          <a:p>
            <a:pPr algn="ctr">
              <a:lnSpc>
                <a:spcPts val="2976"/>
              </a:lnSpc>
            </a:pPr>
            <a:r>
              <a:rPr lang="en-US" b="true" sz="2126" spc="4">
                <a:solidFill>
                  <a:srgbClr val="FFFFFF"/>
                </a:solidFill>
                <a:latin typeface="Poppins Bold"/>
                <a:ea typeface="Poppins Bold"/>
                <a:cs typeface="Poppins Bold"/>
                <a:sym typeface="Poppins Bold"/>
              </a:rPr>
              <a:t>No Local Storage:</a:t>
            </a:r>
          </a:p>
          <a:p>
            <a:pPr algn="ctr" rtl="true">
              <a:lnSpc>
                <a:spcPts val="2976"/>
              </a:lnSpc>
              <a:spcBef>
                <a:spcPct val="0"/>
              </a:spcBef>
            </a:pPr>
          </a:p>
        </p:txBody>
      </p:sp>
      <p:sp>
        <p:nvSpPr>
          <p:cNvPr name="TextBox 28" id="28"/>
          <p:cNvSpPr txBox="true"/>
          <p:nvPr/>
        </p:nvSpPr>
        <p:spPr>
          <a:xfrm rot="0">
            <a:off x="7272550" y="7236781"/>
            <a:ext cx="3940258" cy="1460720"/>
          </a:xfrm>
          <a:prstGeom prst="rect">
            <a:avLst/>
          </a:prstGeom>
        </p:spPr>
        <p:txBody>
          <a:bodyPr anchor="t" rtlCol="false" tIns="0" lIns="0" bIns="0" rIns="0">
            <a:spAutoFit/>
          </a:bodyPr>
          <a:lstStyle/>
          <a:p>
            <a:pPr algn="ctr">
              <a:lnSpc>
                <a:spcPts val="2346"/>
              </a:lnSpc>
            </a:pPr>
            <a:r>
              <a:rPr lang="en-US" sz="1923" spc="3">
                <a:solidFill>
                  <a:srgbClr val="FFFFFF"/>
                </a:solidFill>
                <a:latin typeface="Poppins"/>
                <a:ea typeface="Poppins"/>
                <a:cs typeface="Poppins"/>
                <a:sym typeface="Poppins"/>
              </a:rPr>
              <a:t>Without an SD card or external memory module, the system may not store past logs locally if internet/cloud fails.</a:t>
            </a:r>
          </a:p>
          <a:p>
            <a:pPr algn="ctr">
              <a:lnSpc>
                <a:spcPts val="2346"/>
              </a:lnSpc>
            </a:pPr>
          </a:p>
        </p:txBody>
      </p:sp>
      <p:sp>
        <p:nvSpPr>
          <p:cNvPr name="TextBox 29" id="29"/>
          <p:cNvSpPr txBox="true"/>
          <p:nvPr/>
        </p:nvSpPr>
        <p:spPr>
          <a:xfrm rot="0">
            <a:off x="12765795" y="6753142"/>
            <a:ext cx="4287223" cy="379250"/>
          </a:xfrm>
          <a:prstGeom prst="rect">
            <a:avLst/>
          </a:prstGeom>
        </p:spPr>
        <p:txBody>
          <a:bodyPr anchor="t" rtlCol="false" tIns="0" lIns="0" bIns="0" rIns="0">
            <a:spAutoFit/>
          </a:bodyPr>
          <a:lstStyle/>
          <a:p>
            <a:pPr algn="ctr">
              <a:lnSpc>
                <a:spcPts val="2976"/>
              </a:lnSpc>
              <a:spcBef>
                <a:spcPct val="0"/>
              </a:spcBef>
            </a:pPr>
            <a:r>
              <a:rPr lang="en-US" b="true" sz="2126" spc="4">
                <a:solidFill>
                  <a:srgbClr val="FFFFFF"/>
                </a:solidFill>
                <a:latin typeface="Poppins Bold"/>
                <a:ea typeface="Poppins Bold"/>
                <a:cs typeface="Poppins Bold"/>
                <a:sym typeface="Poppins Bold"/>
              </a:rPr>
              <a:t>No Redundancy Mechanism</a:t>
            </a:r>
          </a:p>
        </p:txBody>
      </p:sp>
      <p:sp>
        <p:nvSpPr>
          <p:cNvPr name="TextBox 30" id="30"/>
          <p:cNvSpPr txBox="true"/>
          <p:nvPr/>
        </p:nvSpPr>
        <p:spPr>
          <a:xfrm rot="0">
            <a:off x="13009842" y="7274392"/>
            <a:ext cx="3917876" cy="1750031"/>
          </a:xfrm>
          <a:prstGeom prst="rect">
            <a:avLst/>
          </a:prstGeom>
        </p:spPr>
        <p:txBody>
          <a:bodyPr anchor="t" rtlCol="false" tIns="0" lIns="0" bIns="0" rIns="0">
            <a:spAutoFit/>
          </a:bodyPr>
          <a:lstStyle/>
          <a:p>
            <a:pPr algn="ctr">
              <a:lnSpc>
                <a:spcPts val="2346"/>
              </a:lnSpc>
            </a:pPr>
            <a:r>
              <a:rPr lang="en-US" sz="1923" spc="3">
                <a:solidFill>
                  <a:srgbClr val="FFFFFF"/>
                </a:solidFill>
                <a:latin typeface="Poppins"/>
                <a:ea typeface="Poppins"/>
                <a:cs typeface="Poppins"/>
                <a:sym typeface="Poppins"/>
              </a:rPr>
              <a:t>If a component like a sensor or ESP32 board fails, there might not be a backup system in place unless specifically implemented.</a:t>
            </a:r>
          </a:p>
          <a:p>
            <a:pPr algn="ctr" rtl="true">
              <a:lnSpc>
                <a:spcPts val="2346"/>
              </a:lnSpc>
            </a:pPr>
          </a:p>
        </p:txBody>
      </p:sp>
      <p:sp>
        <p:nvSpPr>
          <p:cNvPr name="TextBox 31" id="31"/>
          <p:cNvSpPr txBox="true"/>
          <p:nvPr/>
        </p:nvSpPr>
        <p:spPr>
          <a:xfrm rot="0">
            <a:off x="5640497" y="1798479"/>
            <a:ext cx="6895700" cy="1127760"/>
          </a:xfrm>
          <a:prstGeom prst="rect">
            <a:avLst/>
          </a:prstGeom>
        </p:spPr>
        <p:txBody>
          <a:bodyPr anchor="t" rtlCol="false" tIns="0" lIns="0" bIns="0" rIns="0">
            <a:spAutoFit/>
          </a:bodyPr>
          <a:lstStyle/>
          <a:p>
            <a:pPr algn="ctr">
              <a:lnSpc>
                <a:spcPts val="7620"/>
              </a:lnSpc>
            </a:pPr>
            <a:r>
              <a:rPr lang="en-US" b="true" sz="6000">
                <a:solidFill>
                  <a:srgbClr val="FFFFFF"/>
                </a:solidFill>
                <a:latin typeface="Cooper Hewitt Bold"/>
                <a:ea typeface="Cooper Hewitt Bold"/>
                <a:cs typeface="Cooper Hewitt Bold"/>
                <a:sym typeface="Cooper Hewitt Bold"/>
              </a:rPr>
              <a:t>OF OUR SYSTEM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846629" y="2674856"/>
            <a:ext cx="5085023" cy="3275465"/>
            <a:chOff x="0" y="0"/>
            <a:chExt cx="737305" cy="474927"/>
          </a:xfrm>
        </p:grpSpPr>
        <p:sp>
          <p:nvSpPr>
            <p:cNvPr name="Freeform 4" id="4"/>
            <p:cNvSpPr/>
            <p:nvPr/>
          </p:nvSpPr>
          <p:spPr>
            <a:xfrm flipH="false" flipV="false" rot="0">
              <a:off x="0" y="0"/>
              <a:ext cx="737305" cy="474927"/>
            </a:xfrm>
            <a:custGeom>
              <a:avLst/>
              <a:gdLst/>
              <a:ahLst/>
              <a:cxnLst/>
              <a:rect r="r" b="b" t="t" l="l"/>
              <a:pathLst>
                <a:path h="474927" w="737305">
                  <a:moveTo>
                    <a:pt x="534105" y="0"/>
                  </a:moveTo>
                  <a:lnTo>
                    <a:pt x="203200" y="0"/>
                  </a:lnTo>
                  <a:lnTo>
                    <a:pt x="0" y="237464"/>
                  </a:lnTo>
                  <a:lnTo>
                    <a:pt x="203200" y="474927"/>
                  </a:lnTo>
                  <a:lnTo>
                    <a:pt x="534105" y="474927"/>
                  </a:lnTo>
                  <a:lnTo>
                    <a:pt x="737305" y="237464"/>
                  </a:lnTo>
                  <a:lnTo>
                    <a:pt x="534105" y="0"/>
                  </a:lnTo>
                  <a:close/>
                </a:path>
              </a:pathLst>
            </a:custGeom>
            <a:solidFill>
              <a:srgbClr val="A429AA"/>
            </a:solidFill>
          </p:spPr>
        </p:sp>
        <p:sp>
          <p:nvSpPr>
            <p:cNvPr name="TextBox 5" id="5"/>
            <p:cNvSpPr txBox="true"/>
            <p:nvPr/>
          </p:nvSpPr>
          <p:spPr>
            <a:xfrm>
              <a:off x="152400" y="-47625"/>
              <a:ext cx="432505" cy="522552"/>
            </a:xfrm>
            <a:prstGeom prst="rect">
              <a:avLst/>
            </a:prstGeom>
          </p:spPr>
          <p:txBody>
            <a:bodyPr anchor="ctr" rtlCol="false" tIns="50800" lIns="50800" bIns="50800" rIns="50800"/>
            <a:lstStyle/>
            <a:p>
              <a:pPr algn="ctr">
                <a:lnSpc>
                  <a:spcPts val="2724"/>
                </a:lnSpc>
              </a:pPr>
            </a:p>
          </p:txBody>
        </p:sp>
      </p:grpSp>
      <p:grpSp>
        <p:nvGrpSpPr>
          <p:cNvPr name="Group 6" id="6"/>
          <p:cNvGrpSpPr/>
          <p:nvPr/>
        </p:nvGrpSpPr>
        <p:grpSpPr>
          <a:xfrm rot="0">
            <a:off x="1964338" y="2821923"/>
            <a:ext cx="5098585" cy="3275465"/>
            <a:chOff x="0" y="0"/>
            <a:chExt cx="730932" cy="469570"/>
          </a:xfrm>
        </p:grpSpPr>
        <p:sp>
          <p:nvSpPr>
            <p:cNvPr name="Freeform 7" id="7"/>
            <p:cNvSpPr/>
            <p:nvPr/>
          </p:nvSpPr>
          <p:spPr>
            <a:xfrm flipH="false" flipV="false" rot="0">
              <a:off x="0" y="0"/>
              <a:ext cx="730932" cy="469570"/>
            </a:xfrm>
            <a:custGeom>
              <a:avLst/>
              <a:gdLst/>
              <a:ahLst/>
              <a:cxnLst/>
              <a:rect r="r" b="b" t="t" l="l"/>
              <a:pathLst>
                <a:path h="469570" w="730932">
                  <a:moveTo>
                    <a:pt x="527732" y="0"/>
                  </a:moveTo>
                  <a:lnTo>
                    <a:pt x="203200" y="0"/>
                  </a:lnTo>
                  <a:lnTo>
                    <a:pt x="0" y="234785"/>
                  </a:lnTo>
                  <a:lnTo>
                    <a:pt x="203200" y="469570"/>
                  </a:lnTo>
                  <a:lnTo>
                    <a:pt x="527732" y="469570"/>
                  </a:lnTo>
                  <a:lnTo>
                    <a:pt x="730932" y="234785"/>
                  </a:lnTo>
                  <a:lnTo>
                    <a:pt x="527732" y="0"/>
                  </a:lnTo>
                  <a:close/>
                </a:path>
              </a:pathLst>
            </a:custGeom>
            <a:blipFill>
              <a:blip r:embed="rId3"/>
              <a:stretch>
                <a:fillRect l="0" t="-1886" r="0" b="-1886"/>
              </a:stretch>
            </a:blipFill>
          </p:spPr>
        </p:sp>
      </p:grpSp>
      <p:sp>
        <p:nvSpPr>
          <p:cNvPr name="Freeform 8" id="8"/>
          <p:cNvSpPr/>
          <p:nvPr/>
        </p:nvSpPr>
        <p:spPr>
          <a:xfrm flipH="false" flipV="false" rot="0">
            <a:off x="2404872" y="5666721"/>
            <a:ext cx="3312796" cy="2717873"/>
          </a:xfrm>
          <a:custGeom>
            <a:avLst/>
            <a:gdLst/>
            <a:ahLst/>
            <a:cxnLst/>
            <a:rect r="r" b="b" t="t" l="l"/>
            <a:pathLst>
              <a:path h="2717873" w="3312796">
                <a:moveTo>
                  <a:pt x="0" y="0"/>
                </a:moveTo>
                <a:lnTo>
                  <a:pt x="3312797" y="0"/>
                </a:lnTo>
                <a:lnTo>
                  <a:pt x="3312797" y="2717874"/>
                </a:lnTo>
                <a:lnTo>
                  <a:pt x="0" y="27178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8350802" y="1766902"/>
            <a:ext cx="6075961" cy="1218565"/>
          </a:xfrm>
          <a:prstGeom prst="rect">
            <a:avLst/>
          </a:prstGeom>
        </p:spPr>
        <p:txBody>
          <a:bodyPr anchor="t" rtlCol="false" tIns="0" lIns="0" bIns="0" rIns="0">
            <a:spAutoFit/>
          </a:bodyPr>
          <a:lstStyle/>
          <a:p>
            <a:pPr algn="r">
              <a:lnSpc>
                <a:spcPts val="8255"/>
              </a:lnSpc>
            </a:pPr>
            <a:r>
              <a:rPr lang="en-US" b="true" sz="6500">
                <a:solidFill>
                  <a:srgbClr val="FFFFFF"/>
                </a:solidFill>
                <a:latin typeface="Cooper Hewitt Bold"/>
                <a:ea typeface="Cooper Hewitt Bold"/>
                <a:cs typeface="Cooper Hewitt Bold"/>
                <a:sym typeface="Cooper Hewitt Bold"/>
              </a:rPr>
              <a:t>CONCLUSTION</a:t>
            </a:r>
          </a:p>
        </p:txBody>
      </p:sp>
      <p:sp>
        <p:nvSpPr>
          <p:cNvPr name="TextBox 12" id="12"/>
          <p:cNvSpPr txBox="true"/>
          <p:nvPr/>
        </p:nvSpPr>
        <p:spPr>
          <a:xfrm rot="0">
            <a:off x="8055839" y="3278623"/>
            <a:ext cx="9726773" cy="5589905"/>
          </a:xfrm>
          <a:prstGeom prst="rect">
            <a:avLst/>
          </a:prstGeom>
        </p:spPr>
        <p:txBody>
          <a:bodyPr anchor="t" rtlCol="false" tIns="0" lIns="0" bIns="0" rIns="0">
            <a:spAutoFit/>
          </a:bodyPr>
          <a:lstStyle/>
          <a:p>
            <a:pPr algn="l">
              <a:lnSpc>
                <a:spcPts val="3219"/>
              </a:lnSpc>
            </a:pPr>
            <a:r>
              <a:rPr lang="en-US" sz="2299">
                <a:solidFill>
                  <a:srgbClr val="FFFFFF"/>
                </a:solidFill>
                <a:latin typeface="Inter"/>
                <a:ea typeface="Inter"/>
                <a:cs typeface="Inter"/>
                <a:sym typeface="Inter"/>
              </a:rPr>
              <a:t>This project successfully demonstrates the implementation of a smart and real-time bank security system using the ESP32 microcontroller and various sensors (fire, smoke, motion, temperature, and humidity). The system efficiently detects emergency situations and provides instant visual alerts via an LCD display. Throughout the development, we applied several concepts from the Organization course such as memory management, processor structure, input/output mechanisms, and computer arithmetic to build a reliable and responsive system.</a:t>
            </a:r>
          </a:p>
          <a:p>
            <a:pPr algn="l">
              <a:lnSpc>
                <a:spcPts val="3219"/>
              </a:lnSpc>
            </a:pPr>
            <a:r>
              <a:rPr lang="en-US" sz="2299">
                <a:solidFill>
                  <a:srgbClr val="FFFFFF"/>
                </a:solidFill>
                <a:latin typeface="Inter"/>
                <a:ea typeface="Inter"/>
                <a:cs typeface="Inter"/>
                <a:sym typeface="Inter"/>
              </a:rPr>
              <a:t>The project emphasizes the importance of real-time embedded systems in enhancing safety and security in critical environments like banks. It also highlights how low-cost and power-efficient hardware like the ESP32 can be used to create scalable and smart security solutions.</a:t>
            </a:r>
          </a:p>
          <a:p>
            <a:pPr algn="l">
              <a:lnSpc>
                <a:spcPts val="321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03411" y="4393915"/>
            <a:ext cx="6245981" cy="2956295"/>
            <a:chOff x="0" y="0"/>
            <a:chExt cx="1070798" cy="506821"/>
          </a:xfrm>
        </p:grpSpPr>
        <p:sp>
          <p:nvSpPr>
            <p:cNvPr name="Freeform 4" id="4"/>
            <p:cNvSpPr/>
            <p:nvPr/>
          </p:nvSpPr>
          <p:spPr>
            <a:xfrm flipH="false" flipV="false" rot="0">
              <a:off x="0" y="0"/>
              <a:ext cx="1070798" cy="506821"/>
            </a:xfrm>
            <a:custGeom>
              <a:avLst/>
              <a:gdLst/>
              <a:ahLst/>
              <a:cxnLst/>
              <a:rect r="r" b="b" t="t" l="l"/>
              <a:pathLst>
                <a:path h="506821" w="1070798">
                  <a:moveTo>
                    <a:pt x="867598" y="0"/>
                  </a:moveTo>
                  <a:lnTo>
                    <a:pt x="203200" y="0"/>
                  </a:lnTo>
                  <a:lnTo>
                    <a:pt x="0" y="253411"/>
                  </a:lnTo>
                  <a:lnTo>
                    <a:pt x="203200" y="506821"/>
                  </a:lnTo>
                  <a:lnTo>
                    <a:pt x="867598" y="506821"/>
                  </a:lnTo>
                  <a:lnTo>
                    <a:pt x="1070798" y="253411"/>
                  </a:lnTo>
                  <a:lnTo>
                    <a:pt x="867598" y="0"/>
                  </a:lnTo>
                  <a:close/>
                </a:path>
              </a:pathLst>
            </a:custGeom>
            <a:solidFill>
              <a:srgbClr val="A429AA"/>
            </a:solidFill>
          </p:spPr>
        </p:sp>
        <p:sp>
          <p:nvSpPr>
            <p:cNvPr name="TextBox 5" id="5"/>
            <p:cNvSpPr txBox="true"/>
            <p:nvPr/>
          </p:nvSpPr>
          <p:spPr>
            <a:xfrm>
              <a:off x="152400" y="-47625"/>
              <a:ext cx="765998" cy="554446"/>
            </a:xfrm>
            <a:prstGeom prst="rect">
              <a:avLst/>
            </a:prstGeom>
          </p:spPr>
          <p:txBody>
            <a:bodyPr anchor="ctr" rtlCol="false" tIns="50800" lIns="50800" bIns="50800" rIns="50800"/>
            <a:lstStyle/>
            <a:p>
              <a:pPr algn="ctr">
                <a:lnSpc>
                  <a:spcPts val="2724"/>
                </a:lnSpc>
              </a:pPr>
            </a:p>
          </p:txBody>
        </p:sp>
      </p:grpSp>
      <p:grpSp>
        <p:nvGrpSpPr>
          <p:cNvPr name="Group 6" id="6"/>
          <p:cNvGrpSpPr/>
          <p:nvPr/>
        </p:nvGrpSpPr>
        <p:grpSpPr>
          <a:xfrm rot="0">
            <a:off x="847994" y="4526651"/>
            <a:ext cx="6262640" cy="2956295"/>
            <a:chOff x="0" y="0"/>
            <a:chExt cx="1061543" cy="501104"/>
          </a:xfrm>
        </p:grpSpPr>
        <p:sp>
          <p:nvSpPr>
            <p:cNvPr name="Freeform 7" id="7"/>
            <p:cNvSpPr/>
            <p:nvPr/>
          </p:nvSpPr>
          <p:spPr>
            <a:xfrm flipH="false" flipV="false" rot="0">
              <a:off x="0" y="0"/>
              <a:ext cx="1061543" cy="501104"/>
            </a:xfrm>
            <a:custGeom>
              <a:avLst/>
              <a:gdLst/>
              <a:ahLst/>
              <a:cxnLst/>
              <a:rect r="r" b="b" t="t" l="l"/>
              <a:pathLst>
                <a:path h="501104" w="1061543">
                  <a:moveTo>
                    <a:pt x="858343" y="0"/>
                  </a:moveTo>
                  <a:lnTo>
                    <a:pt x="203200" y="0"/>
                  </a:lnTo>
                  <a:lnTo>
                    <a:pt x="0" y="250552"/>
                  </a:lnTo>
                  <a:lnTo>
                    <a:pt x="203200" y="501104"/>
                  </a:lnTo>
                  <a:lnTo>
                    <a:pt x="858343" y="501104"/>
                  </a:lnTo>
                  <a:lnTo>
                    <a:pt x="1061543" y="250552"/>
                  </a:lnTo>
                  <a:lnTo>
                    <a:pt x="858343" y="0"/>
                  </a:lnTo>
                  <a:close/>
                </a:path>
              </a:pathLst>
            </a:custGeom>
            <a:blipFill>
              <a:blip r:embed="rId3"/>
              <a:stretch>
                <a:fillRect l="0" t="-7594" r="0" b="-7594"/>
              </a:stretch>
            </a:blipFill>
          </p:spPr>
        </p:sp>
      </p:grpSp>
      <p:sp>
        <p:nvSpPr>
          <p:cNvPr name="Freeform 8" id="8"/>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618290" y="1025670"/>
            <a:ext cx="4577466" cy="121856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FUTURE</a:t>
            </a:r>
          </a:p>
        </p:txBody>
      </p:sp>
      <p:sp>
        <p:nvSpPr>
          <p:cNvPr name="TextBox 11" id="11"/>
          <p:cNvSpPr txBox="true"/>
          <p:nvPr/>
        </p:nvSpPr>
        <p:spPr>
          <a:xfrm rot="0">
            <a:off x="1618290" y="2044528"/>
            <a:ext cx="4577466" cy="1218565"/>
          </a:xfrm>
          <a:prstGeom prst="rect">
            <a:avLst/>
          </a:prstGeom>
        </p:spPr>
        <p:txBody>
          <a:bodyPr anchor="t" rtlCol="false" tIns="0" lIns="0" bIns="0" rIns="0">
            <a:spAutoFit/>
          </a:bodyPr>
          <a:lstStyle/>
          <a:p>
            <a:pPr algn="l">
              <a:lnSpc>
                <a:spcPts val="8255"/>
              </a:lnSpc>
            </a:pPr>
            <a:r>
              <a:rPr lang="en-US" sz="6500" b="true">
                <a:solidFill>
                  <a:srgbClr val="FFFFFF"/>
                </a:solidFill>
                <a:latin typeface="Cooper Hewitt Bold"/>
                <a:ea typeface="Cooper Hewitt Bold"/>
                <a:cs typeface="Cooper Hewitt Bold"/>
                <a:sym typeface="Cooper Hewitt Bold"/>
              </a:rPr>
              <a:t>WORK</a:t>
            </a:r>
          </a:p>
        </p:txBody>
      </p:sp>
      <p:sp>
        <p:nvSpPr>
          <p:cNvPr name="TextBox 12" id="12"/>
          <p:cNvSpPr txBox="true"/>
          <p:nvPr/>
        </p:nvSpPr>
        <p:spPr>
          <a:xfrm rot="0">
            <a:off x="7757030" y="1711153"/>
            <a:ext cx="10313560" cy="7829631"/>
          </a:xfrm>
          <a:prstGeom prst="rect">
            <a:avLst/>
          </a:prstGeom>
        </p:spPr>
        <p:txBody>
          <a:bodyPr anchor="t" rtlCol="false" tIns="0" lIns="0" bIns="0" rIns="0">
            <a:spAutoFit/>
          </a:bodyPr>
          <a:lstStyle/>
          <a:p>
            <a:pPr algn="l">
              <a:lnSpc>
                <a:spcPts val="2995"/>
              </a:lnSpc>
            </a:pPr>
            <a:r>
              <a:rPr lang="en-US" sz="2139" b="true">
                <a:solidFill>
                  <a:srgbClr val="A429AA"/>
                </a:solidFill>
                <a:latin typeface="Inter Bold"/>
                <a:ea typeface="Inter Bold"/>
                <a:cs typeface="Inter Bold"/>
                <a:sym typeface="Inter Bold"/>
              </a:rPr>
              <a:t>microSD Logging:</a:t>
            </a:r>
            <a:r>
              <a:rPr lang="en-US" sz="2139">
                <a:solidFill>
                  <a:srgbClr val="FFFFFF"/>
                </a:solidFill>
                <a:latin typeface="Inter"/>
                <a:ea typeface="Inter"/>
                <a:cs typeface="Inter"/>
                <a:sym typeface="Inter"/>
              </a:rPr>
              <a:t> Add a cad slot for local storage of sensor events and video snapshots results in enabling offline audits and long-term record-keeping .</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RFID-Based Multi-Factor Authentication:</a:t>
            </a:r>
            <a:r>
              <a:rPr lang="en-US" sz="2139">
                <a:solidFill>
                  <a:srgbClr val="FFFFFF"/>
                </a:solidFill>
                <a:latin typeface="Inter"/>
                <a:ea typeface="Inter"/>
                <a:cs typeface="Inter"/>
                <a:sym typeface="Inter"/>
              </a:rPr>
              <a:t> Integrate an MFRC522 so users must present both a registered card and a fingerprint or PIN result in raising security by layering credentials.</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Cellular Backup: </a:t>
            </a:r>
            <a:r>
              <a:rPr lang="en-US" sz="2139">
                <a:solidFill>
                  <a:srgbClr val="FFFFFF"/>
                </a:solidFill>
                <a:latin typeface="Inter"/>
                <a:ea typeface="Inter"/>
                <a:cs typeface="Inter"/>
                <a:sym typeface="Inter"/>
              </a:rPr>
              <a:t>Use a SIM800L or Notecard for SMS alerts and connectivity if Wi-Fi drops.</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On-Device AI: </a:t>
            </a:r>
            <a:r>
              <a:rPr lang="en-US" sz="2139">
                <a:solidFill>
                  <a:srgbClr val="FFFFFF"/>
                </a:solidFill>
                <a:latin typeface="Inter"/>
                <a:ea typeface="Inter"/>
                <a:cs typeface="Inter"/>
                <a:sym typeface="Inter"/>
              </a:rPr>
              <a:t>Upgrade to an ESP32-S3/S3-CAM with ML face detection to reduce false alarms.</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Secure Boot &amp; Encryption: </a:t>
            </a:r>
            <a:r>
              <a:rPr lang="en-US" sz="2139">
                <a:solidFill>
                  <a:srgbClr val="FFFFFF"/>
                </a:solidFill>
                <a:latin typeface="Inter"/>
                <a:ea typeface="Inter"/>
                <a:cs typeface="Inter"/>
                <a:sym typeface="Inter"/>
              </a:rPr>
              <a:t>Enable Espressif’s secure boot and flash encryption (or move to ESP32-H2).</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Cloud &amp; OTA:</a:t>
            </a:r>
            <a:r>
              <a:rPr lang="en-US" sz="2139">
                <a:solidFill>
                  <a:srgbClr val="FFFFFF"/>
                </a:solidFill>
                <a:latin typeface="Inter"/>
                <a:ea typeface="Inter"/>
                <a:cs typeface="Inter"/>
                <a:sym typeface="Inter"/>
              </a:rPr>
              <a:t> Connect via MQTT/HTTPS to AWS/Azure IoT for real-time dashboards and firmware updates.</a:t>
            </a:r>
          </a:p>
          <a:p>
            <a:pPr algn="l">
              <a:lnSpc>
                <a:spcPts val="2995"/>
              </a:lnSpc>
            </a:pPr>
          </a:p>
          <a:p>
            <a:pPr algn="l">
              <a:lnSpc>
                <a:spcPts val="2995"/>
              </a:lnSpc>
            </a:pPr>
            <a:r>
              <a:rPr lang="en-US" sz="2139" b="true">
                <a:solidFill>
                  <a:srgbClr val="A429AA"/>
                </a:solidFill>
                <a:latin typeface="Inter Bold"/>
                <a:ea typeface="Inter Bold"/>
                <a:cs typeface="Inter Bold"/>
                <a:sym typeface="Inter Bold"/>
              </a:rPr>
              <a:t>Solar/UPS &amp; Deep-Sleep: </a:t>
            </a:r>
            <a:r>
              <a:rPr lang="en-US" sz="2139">
                <a:solidFill>
                  <a:srgbClr val="FFFFFF"/>
                </a:solidFill>
                <a:latin typeface="Inter"/>
                <a:ea typeface="Inter"/>
                <a:cs typeface="Inter"/>
                <a:sym typeface="Inter"/>
              </a:rPr>
              <a:t>Implement solar/UPS power with intelligent deep-sleep scheduling for uninterrupted operation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63291" y="3724791"/>
            <a:ext cx="6245981" cy="2956295"/>
            <a:chOff x="0" y="0"/>
            <a:chExt cx="1070798" cy="506821"/>
          </a:xfrm>
        </p:grpSpPr>
        <p:sp>
          <p:nvSpPr>
            <p:cNvPr name="Freeform 4" id="4"/>
            <p:cNvSpPr/>
            <p:nvPr/>
          </p:nvSpPr>
          <p:spPr>
            <a:xfrm flipH="false" flipV="false" rot="0">
              <a:off x="0" y="0"/>
              <a:ext cx="1070798" cy="506821"/>
            </a:xfrm>
            <a:custGeom>
              <a:avLst/>
              <a:gdLst/>
              <a:ahLst/>
              <a:cxnLst/>
              <a:rect r="r" b="b" t="t" l="l"/>
              <a:pathLst>
                <a:path h="506821" w="1070798">
                  <a:moveTo>
                    <a:pt x="867598" y="0"/>
                  </a:moveTo>
                  <a:lnTo>
                    <a:pt x="203200" y="0"/>
                  </a:lnTo>
                  <a:lnTo>
                    <a:pt x="0" y="253411"/>
                  </a:lnTo>
                  <a:lnTo>
                    <a:pt x="203200" y="506821"/>
                  </a:lnTo>
                  <a:lnTo>
                    <a:pt x="867598" y="506821"/>
                  </a:lnTo>
                  <a:lnTo>
                    <a:pt x="1070798" y="253411"/>
                  </a:lnTo>
                  <a:lnTo>
                    <a:pt x="867598" y="0"/>
                  </a:lnTo>
                  <a:close/>
                </a:path>
              </a:pathLst>
            </a:custGeom>
            <a:solidFill>
              <a:srgbClr val="A429AA"/>
            </a:solidFill>
          </p:spPr>
        </p:sp>
        <p:sp>
          <p:nvSpPr>
            <p:cNvPr name="TextBox 5" id="5"/>
            <p:cNvSpPr txBox="true"/>
            <p:nvPr/>
          </p:nvSpPr>
          <p:spPr>
            <a:xfrm>
              <a:off x="152400" y="-47625"/>
              <a:ext cx="765998" cy="554446"/>
            </a:xfrm>
            <a:prstGeom prst="rect">
              <a:avLst/>
            </a:prstGeom>
          </p:spPr>
          <p:txBody>
            <a:bodyPr anchor="ctr" rtlCol="false" tIns="50800" lIns="50800" bIns="50800" rIns="50800"/>
            <a:lstStyle/>
            <a:p>
              <a:pPr algn="ctr">
                <a:lnSpc>
                  <a:spcPts val="2724"/>
                </a:lnSpc>
              </a:pPr>
            </a:p>
          </p:txBody>
        </p:sp>
      </p:grpSp>
      <p:grpSp>
        <p:nvGrpSpPr>
          <p:cNvPr name="Group 6" id="6"/>
          <p:cNvGrpSpPr/>
          <p:nvPr/>
        </p:nvGrpSpPr>
        <p:grpSpPr>
          <a:xfrm rot="0">
            <a:off x="907874" y="3857527"/>
            <a:ext cx="6262640" cy="2956295"/>
            <a:chOff x="0" y="0"/>
            <a:chExt cx="1061543" cy="501104"/>
          </a:xfrm>
        </p:grpSpPr>
        <p:sp>
          <p:nvSpPr>
            <p:cNvPr name="Freeform 7" id="7"/>
            <p:cNvSpPr/>
            <p:nvPr/>
          </p:nvSpPr>
          <p:spPr>
            <a:xfrm flipH="false" flipV="false" rot="0">
              <a:off x="0" y="0"/>
              <a:ext cx="1061543" cy="501104"/>
            </a:xfrm>
            <a:custGeom>
              <a:avLst/>
              <a:gdLst/>
              <a:ahLst/>
              <a:cxnLst/>
              <a:rect r="r" b="b" t="t" l="l"/>
              <a:pathLst>
                <a:path h="501104" w="1061543">
                  <a:moveTo>
                    <a:pt x="858343" y="0"/>
                  </a:moveTo>
                  <a:lnTo>
                    <a:pt x="203200" y="0"/>
                  </a:lnTo>
                  <a:lnTo>
                    <a:pt x="0" y="250552"/>
                  </a:lnTo>
                  <a:lnTo>
                    <a:pt x="203200" y="501104"/>
                  </a:lnTo>
                  <a:lnTo>
                    <a:pt x="858343" y="501104"/>
                  </a:lnTo>
                  <a:lnTo>
                    <a:pt x="1061543" y="250552"/>
                  </a:lnTo>
                  <a:lnTo>
                    <a:pt x="858343" y="0"/>
                  </a:lnTo>
                  <a:close/>
                </a:path>
              </a:pathLst>
            </a:custGeom>
            <a:blipFill>
              <a:blip r:embed="rId3"/>
              <a:stretch>
                <a:fillRect l="0" t="-20172" r="0" b="-20172"/>
              </a:stretch>
            </a:blipFill>
          </p:spPr>
        </p:sp>
      </p:grpSp>
      <p:sp>
        <p:nvSpPr>
          <p:cNvPr name="Freeform 8" id="8"/>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6172200"/>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1025670"/>
            <a:ext cx="5470301" cy="121856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REFERENCES</a:t>
            </a:r>
          </a:p>
        </p:txBody>
      </p:sp>
      <p:sp>
        <p:nvSpPr>
          <p:cNvPr name="TextBox 11" id="11"/>
          <p:cNvSpPr txBox="true"/>
          <p:nvPr/>
        </p:nvSpPr>
        <p:spPr>
          <a:xfrm rot="0">
            <a:off x="7655248" y="1711153"/>
            <a:ext cx="10193435" cy="7672243"/>
          </a:xfrm>
          <a:prstGeom prst="rect">
            <a:avLst/>
          </a:prstGeom>
        </p:spPr>
        <p:txBody>
          <a:bodyPr anchor="t" rtlCol="false" tIns="0" lIns="0" bIns="0" rIns="0">
            <a:spAutoFit/>
          </a:bodyPr>
          <a:lstStyle/>
          <a:p>
            <a:pPr algn="l">
              <a:lnSpc>
                <a:spcPts val="2370"/>
              </a:lnSpc>
            </a:pPr>
            <a:r>
              <a:rPr lang="en-US" sz="1693" b="true">
                <a:solidFill>
                  <a:srgbClr val="791F7D"/>
                </a:solidFill>
                <a:latin typeface="Inter Bold"/>
                <a:ea typeface="Inter Bold"/>
                <a:cs typeface="Inter Bold"/>
                <a:sym typeface="Inter Bold"/>
              </a:rPr>
              <a:t>[1].</a:t>
            </a:r>
            <a:r>
              <a:rPr lang="en-US" sz="1693" b="true">
                <a:solidFill>
                  <a:srgbClr val="FFFFFF"/>
                </a:solidFill>
                <a:latin typeface="Inter Bold"/>
                <a:ea typeface="Inter Bold"/>
                <a:cs typeface="Inter Bold"/>
                <a:sym typeface="Inter Bold"/>
              </a:rPr>
              <a:t>M. A. Khan and S. A. Khan, "Door Access Control Using RFID and Voice Recognition System," ResearchGate, Mar. 2022. </a:t>
            </a:r>
          </a:p>
          <a:p>
            <a:pPr algn="l">
              <a:lnSpc>
                <a:spcPts val="2370"/>
              </a:lnSpc>
            </a:pPr>
            <a:r>
              <a:rPr lang="en-US" sz="1693" b="true">
                <a:solidFill>
                  <a:srgbClr val="791F7D"/>
                </a:solidFill>
                <a:latin typeface="Inter Bold"/>
                <a:ea typeface="Inter Bold"/>
                <a:cs typeface="Inter Bold"/>
                <a:sym typeface="Inter Bold"/>
              </a:rPr>
              <a:t>[2]</a:t>
            </a:r>
            <a:r>
              <a:rPr lang="en-US" sz="1693">
                <a:solidFill>
                  <a:srgbClr val="FFFFFF"/>
                </a:solidFill>
                <a:latin typeface="Inter"/>
                <a:ea typeface="Inter"/>
                <a:cs typeface="Inter"/>
                <a:sym typeface="Inter"/>
              </a:rPr>
              <a:t>.</a:t>
            </a:r>
            <a:r>
              <a:rPr lang="en-US" sz="1693" u="sng">
                <a:solidFill>
                  <a:srgbClr val="FFFFFF"/>
                </a:solidFill>
                <a:latin typeface="Inter"/>
                <a:ea typeface="Inter"/>
                <a:cs typeface="Inter"/>
                <a:sym typeface="Inter"/>
                <a:hlinkClick r:id="rId8" tooltip="https://drive.google.com/file/d/1cT-Fqja-3PJ16KhHDC75xN4-MCDHBpyA/view"/>
              </a:rPr>
              <a:t>IoT Based Smart Bank Locker Security System Using Two-Way Authentication</a:t>
            </a:r>
          </a:p>
          <a:p>
            <a:pPr algn="l">
              <a:lnSpc>
                <a:spcPts val="2370"/>
              </a:lnSpc>
            </a:pPr>
            <a:r>
              <a:rPr lang="en-US" sz="1693" b="true">
                <a:solidFill>
                  <a:srgbClr val="791F7D"/>
                </a:solidFill>
                <a:latin typeface="Inter Bold"/>
                <a:ea typeface="Inter Bold"/>
                <a:cs typeface="Inter Bold"/>
                <a:sym typeface="Inter Bold"/>
              </a:rPr>
              <a:t>[3].</a:t>
            </a:r>
            <a:r>
              <a:rPr lang="en-US" sz="1693">
                <a:solidFill>
                  <a:srgbClr val="FFFFFF"/>
                </a:solidFill>
                <a:latin typeface="Inter"/>
                <a:ea typeface="Inter"/>
                <a:cs typeface="Inter"/>
                <a:sym typeface="Inter"/>
                <a:hlinkClick r:id="rId9" tooltip="https://ijcrt.org/papers/IJCRT2304139.pdf"/>
              </a:rPr>
              <a:t>SMART BANK SECURITY SYSTEM USING EMBEDDED SYSTEM AND IOT, International Journal of Creative Research Thoughts (IJCRT), Vol. 11, No. 4, pp. 139–145, April 2023. https://ijcrt.org/papers/IJCRT2304139.pdf</a:t>
            </a:r>
          </a:p>
          <a:p>
            <a:pPr algn="l">
              <a:lnSpc>
                <a:spcPts val="2370"/>
              </a:lnSpc>
            </a:pPr>
            <a:r>
              <a:rPr lang="en-US" sz="1693" b="true">
                <a:solidFill>
                  <a:srgbClr val="791F7D"/>
                </a:solidFill>
                <a:latin typeface="Inter Bold"/>
                <a:ea typeface="Inter Bold"/>
                <a:cs typeface="Inter Bold"/>
                <a:sym typeface="Inter Bold"/>
              </a:rPr>
              <a:t>[4]</a:t>
            </a:r>
            <a:r>
              <a:rPr lang="en-US" sz="1693">
                <a:solidFill>
                  <a:srgbClr val="791F7D"/>
                </a:solidFill>
                <a:latin typeface="Inter"/>
                <a:ea typeface="Inter"/>
                <a:cs typeface="Inter"/>
                <a:sym typeface="Inter"/>
              </a:rPr>
              <a:t>.</a:t>
            </a:r>
            <a:r>
              <a:rPr lang="en-US" sz="1693">
                <a:solidFill>
                  <a:srgbClr val="FFFFFF"/>
                </a:solidFill>
                <a:latin typeface="Inter"/>
                <a:ea typeface="Inter"/>
                <a:cs typeface="Inter"/>
                <a:sym typeface="Inter"/>
                <a:hlinkClick r:id="rId10" tooltip="https://drive.google.com/file/d/1oPMsotsNXeaPDzZize5I0DIdWw0mJYYM/view"/>
              </a:rPr>
              <a:t>Smart Bank Locker Security System Using Biometric Fingerprint and GSM Technology https://drive.google.com/file/d/1oPMsotsNXeaPDzZize5I0DIdWw0mJYYM/view</a:t>
            </a:r>
          </a:p>
          <a:p>
            <a:pPr algn="l">
              <a:lnSpc>
                <a:spcPts val="2370"/>
              </a:lnSpc>
            </a:pPr>
            <a:r>
              <a:rPr lang="en-US" sz="1693">
                <a:solidFill>
                  <a:srgbClr val="791F7D"/>
                </a:solidFill>
                <a:latin typeface="Inter"/>
                <a:ea typeface="Inter"/>
                <a:cs typeface="Inter"/>
                <a:sym typeface="Inter"/>
              </a:rPr>
              <a:t>[5].</a:t>
            </a:r>
            <a:r>
              <a:rPr lang="en-US" sz="1693">
                <a:solidFill>
                  <a:srgbClr val="FFFFFF"/>
                </a:solidFill>
                <a:latin typeface="Inter"/>
                <a:ea typeface="Inter"/>
                <a:cs typeface="Inter"/>
                <a:sym typeface="Inter"/>
                <a:hlinkClick r:id="rId11" tooltip="https://drive.google.com/file/d/1Zjl19bf2tUuCmWiMPNJdSapRFwwW5fWE/view"/>
              </a:rPr>
              <a:t>SMART BANKING SECURITY SYSTEM</a:t>
            </a:r>
          </a:p>
          <a:p>
            <a:pPr algn="l">
              <a:lnSpc>
                <a:spcPts val="2370"/>
              </a:lnSpc>
            </a:pPr>
            <a:r>
              <a:rPr lang="en-US" sz="1693">
                <a:solidFill>
                  <a:srgbClr val="791F7D"/>
                </a:solidFill>
                <a:latin typeface="Inter"/>
                <a:ea typeface="Inter"/>
                <a:cs typeface="Inter"/>
                <a:sym typeface="Inter"/>
              </a:rPr>
              <a:t>[6].</a:t>
            </a:r>
            <a:r>
              <a:rPr lang="en-US" sz="1693" u="sng">
                <a:solidFill>
                  <a:srgbClr val="FFFFFF"/>
                </a:solidFill>
                <a:latin typeface="Inter"/>
                <a:ea typeface="Inter"/>
                <a:cs typeface="Inter"/>
                <a:sym typeface="Inter"/>
                <a:hlinkClick r:id="rId12" tooltip="https://www.hqonline.com/blog/smart-bank-security-system-using-esp32?srsltid=AfmBOoqv2dNE2oL22GNdnGMYsurdR45A32NiYsw5M_oG9yolZLWoEfLj"/>
              </a:rPr>
              <a:t>HQ Online, "Smart Bank Security System using ESP32." https://www.hqonline.com/blog/smart-bank-security-system-using-esp32</a:t>
            </a:r>
          </a:p>
          <a:p>
            <a:pPr algn="l">
              <a:lnSpc>
                <a:spcPts val="2370"/>
              </a:lnSpc>
            </a:pPr>
            <a:r>
              <a:rPr lang="en-US" sz="1693">
                <a:solidFill>
                  <a:srgbClr val="791F7D"/>
                </a:solidFill>
                <a:latin typeface="Inter"/>
                <a:ea typeface="Inter"/>
                <a:cs typeface="Inter"/>
                <a:sym typeface="Inter"/>
              </a:rPr>
              <a:t>[7].</a:t>
            </a:r>
            <a:r>
              <a:rPr lang="en-US" sz="1693">
                <a:solidFill>
                  <a:srgbClr val="FFFFFF"/>
                </a:solidFill>
                <a:latin typeface="Inter"/>
                <a:ea typeface="Inter"/>
                <a:cs typeface="Inter"/>
                <a:sym typeface="Inter"/>
              </a:rPr>
              <a:t>R. Sharma and A. Patel, "Smart bank locker system using two-step authentication," in Proceedings of the 2020 International Conference on Emerging Trends in Information Technology and Engineering (ic-ETITE), Vellore, India, 2020, pp. 1–5.https://ieeexplore.ieee.org/document/9078655</a:t>
            </a:r>
          </a:p>
          <a:p>
            <a:pPr algn="l">
              <a:lnSpc>
                <a:spcPts val="2370"/>
              </a:lnSpc>
            </a:pPr>
            <a:r>
              <a:rPr lang="en-US" sz="1693" u="sng" b="true">
                <a:solidFill>
                  <a:srgbClr val="791F7D"/>
                </a:solidFill>
                <a:latin typeface="Inter Bold"/>
                <a:ea typeface="Inter Bold"/>
                <a:cs typeface="Inter Bold"/>
                <a:sym typeface="Inter Bold"/>
              </a:rPr>
              <a:t>[8]</a:t>
            </a:r>
            <a:r>
              <a:rPr lang="en-US" sz="1693">
                <a:solidFill>
                  <a:srgbClr val="791F7D"/>
                </a:solidFill>
                <a:latin typeface="Inter"/>
                <a:ea typeface="Inter"/>
                <a:cs typeface="Inter"/>
                <a:sym typeface="Inter"/>
              </a:rPr>
              <a:t>.</a:t>
            </a:r>
            <a:r>
              <a:rPr lang="en-US" sz="1693">
                <a:solidFill>
                  <a:srgbClr val="FFFFFF"/>
                </a:solidFill>
                <a:latin typeface="Inter"/>
                <a:ea typeface="Inter"/>
                <a:cs typeface="Inter"/>
                <a:sym typeface="Inter"/>
              </a:rPr>
              <a:t>An IoT Based Bank Locker Security System, International Journal of Engineering Research &amp; Technology (IJERT), Vol. 8, No. IS07, pp. 1–4, 2020. https://www.ijert.org/research/an-iot-based-bank-locker-security-system-IJERTCONV8IS07008.pdf</a:t>
            </a:r>
          </a:p>
          <a:p>
            <a:pPr algn="l">
              <a:lnSpc>
                <a:spcPts val="2370"/>
              </a:lnSpc>
            </a:pPr>
            <a:r>
              <a:rPr lang="en-US" sz="1693" u="sng" b="true">
                <a:solidFill>
                  <a:srgbClr val="791F7D"/>
                </a:solidFill>
                <a:latin typeface="Inter Bold"/>
                <a:ea typeface="Inter Bold"/>
                <a:cs typeface="Inter Bold"/>
                <a:sym typeface="Inter Bold"/>
              </a:rPr>
              <a:t>[9].</a:t>
            </a:r>
            <a:r>
              <a:rPr lang="en-US" sz="1693">
                <a:solidFill>
                  <a:srgbClr val="FFFFFF"/>
                </a:solidFill>
                <a:latin typeface="Inter"/>
                <a:ea typeface="Inter"/>
                <a:cs typeface="Inter"/>
                <a:sym typeface="Inter"/>
              </a:rPr>
              <a:t>P. K. Goyal, M. Giri, and S. Verma, "IoT-Based Smart Door Lock System with Face Recognition Using ESP32 CAM and Android App," in Lecture Notes in Electrical Engineering, vol. 1030, Singapore: Springer, 2024, pp. 365–376</a:t>
            </a:r>
          </a:p>
          <a:p>
            <a:pPr algn="l">
              <a:lnSpc>
                <a:spcPts val="2370"/>
              </a:lnSpc>
            </a:pPr>
            <a:r>
              <a:rPr lang="en-US" sz="1693" u="sng" b="true">
                <a:solidFill>
                  <a:srgbClr val="791F7D"/>
                </a:solidFill>
                <a:latin typeface="Inter Bold"/>
                <a:ea typeface="Inter Bold"/>
                <a:cs typeface="Inter Bold"/>
                <a:sym typeface="Inter Bold"/>
              </a:rPr>
              <a:t>[10].</a:t>
            </a:r>
            <a:r>
              <a:rPr lang="en-US" sz="1693">
                <a:solidFill>
                  <a:srgbClr val="FFFFFF"/>
                </a:solidFill>
                <a:latin typeface="Inter"/>
                <a:ea typeface="Inter"/>
                <a:cs typeface="Inter"/>
                <a:sym typeface="Inter"/>
              </a:rPr>
              <a:t>https://www.jetir.org/papers/JETIR2304A97.pdf</a:t>
            </a:r>
          </a:p>
          <a:p>
            <a:pPr algn="l">
              <a:lnSpc>
                <a:spcPts val="2370"/>
              </a:lnSpc>
            </a:pPr>
            <a:r>
              <a:rPr lang="en-US" sz="1693" u="sng" b="true">
                <a:solidFill>
                  <a:srgbClr val="791F7D"/>
                </a:solidFill>
                <a:latin typeface="Inter Bold"/>
                <a:ea typeface="Inter Bold"/>
                <a:cs typeface="Inter Bold"/>
                <a:sym typeface="Inter Bold"/>
              </a:rPr>
              <a:t>[11].</a:t>
            </a:r>
            <a:r>
              <a:rPr lang="en-US" sz="1693">
                <a:solidFill>
                  <a:srgbClr val="791F7D"/>
                </a:solidFill>
                <a:latin typeface="Inter"/>
                <a:ea typeface="Inter"/>
                <a:cs typeface="Inter"/>
                <a:sym typeface="Inter"/>
              </a:rPr>
              <a:t> </a:t>
            </a:r>
            <a:r>
              <a:rPr lang="en-US" sz="1693">
                <a:solidFill>
                  <a:srgbClr val="FFFFFF"/>
                </a:solidFill>
                <a:latin typeface="Inter"/>
                <a:ea typeface="Inter"/>
                <a:cs typeface="Inter"/>
                <a:sym typeface="Inter"/>
                <a:hlinkClick r:id="rId13" tooltip="https://www.doi.org/10.56726/IRJMETS53916"/>
              </a:rPr>
              <a:t>International Research Journal of  Modernization  in Engineering   Technology  and  Science </a:t>
            </a:r>
          </a:p>
          <a:p>
            <a:pPr algn="l">
              <a:lnSpc>
                <a:spcPts val="2370"/>
              </a:lnSpc>
            </a:pPr>
            <a:r>
              <a:rPr lang="en-US" sz="1693" u="sng" b="true">
                <a:solidFill>
                  <a:srgbClr val="791F7D"/>
                </a:solidFill>
                <a:latin typeface="Inter Bold"/>
                <a:ea typeface="Inter Bold"/>
                <a:cs typeface="Inter Bold"/>
                <a:sym typeface="Inter Bold"/>
              </a:rPr>
              <a:t>[12].</a:t>
            </a:r>
            <a:r>
              <a:rPr lang="en-US" sz="1693">
                <a:solidFill>
                  <a:srgbClr val="FFFFFF"/>
                </a:solidFill>
                <a:latin typeface="Inter"/>
                <a:ea typeface="Inter"/>
                <a:cs typeface="Inter"/>
                <a:sym typeface="Inter"/>
                <a:hlinkClick r:id="rId14" tooltip="https://drive.google.com/file/d/1PMy8yFOhAYRBiB7XzYX0yOLhwC6f4MEj/view?usp=sharing"/>
              </a:rPr>
              <a:t>IOSR Journal of Electronics and Communication Engineering</a:t>
            </a:r>
          </a:p>
          <a:p>
            <a:pPr algn="l">
              <a:lnSpc>
                <a:spcPts val="2370"/>
              </a:lnSpc>
            </a:pPr>
            <a:r>
              <a:rPr lang="en-US" sz="1693" u="sng" b="true">
                <a:solidFill>
                  <a:srgbClr val="791F7D"/>
                </a:solidFill>
                <a:latin typeface="Inter Bold"/>
                <a:ea typeface="Inter Bold"/>
                <a:cs typeface="Inter Bold"/>
                <a:sym typeface="Inter Bold"/>
              </a:rPr>
              <a:t>[13].</a:t>
            </a:r>
            <a:r>
              <a:rPr lang="en-US" sz="1693">
                <a:solidFill>
                  <a:srgbClr val="FFFFFF"/>
                </a:solidFill>
                <a:latin typeface="Inter"/>
                <a:ea typeface="Inter"/>
                <a:cs typeface="Inter"/>
                <a:sym typeface="Inter"/>
                <a:hlinkClick r:id="rId15" tooltip="https://drive.google.com/file/d/1mP9BrCMyvQGDLlgRC_C_JrNcnahTc2V7/view?usp=sharing"/>
              </a:rPr>
              <a:t>International Journal of Recent Technology and Engineering (IJRTE)</a:t>
            </a:r>
          </a:p>
          <a:p>
            <a:pPr algn="l">
              <a:lnSpc>
                <a:spcPts val="237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602065" y="4031109"/>
            <a:ext cx="6619814" cy="2231631"/>
          </a:xfrm>
          <a:prstGeom prst="rect">
            <a:avLst/>
          </a:prstGeom>
        </p:spPr>
        <p:txBody>
          <a:bodyPr anchor="t" rtlCol="false" tIns="0" lIns="0" bIns="0" rIns="0">
            <a:spAutoFit/>
          </a:bodyPr>
          <a:lstStyle/>
          <a:p>
            <a:pPr algn="l">
              <a:lnSpc>
                <a:spcPts val="14206"/>
              </a:lnSpc>
            </a:pPr>
            <a:r>
              <a:rPr lang="en-US" sz="13033" b="true">
                <a:solidFill>
                  <a:srgbClr val="A429AA"/>
                </a:solidFill>
                <a:latin typeface="Cooper Hewitt Bold"/>
                <a:ea typeface="Cooper Hewitt Bold"/>
                <a:cs typeface="Cooper Hewitt Bold"/>
                <a:sym typeface="Cooper Hewitt Bold"/>
              </a:rPr>
              <a:t>THANK</a:t>
            </a:r>
          </a:p>
        </p:txBody>
      </p:sp>
      <p:sp>
        <p:nvSpPr>
          <p:cNvPr name="TextBox 4" id="4"/>
          <p:cNvSpPr txBox="true"/>
          <p:nvPr/>
        </p:nvSpPr>
        <p:spPr>
          <a:xfrm rot="0">
            <a:off x="10372807" y="4031109"/>
            <a:ext cx="4721925" cy="2231631"/>
          </a:xfrm>
          <a:prstGeom prst="rect">
            <a:avLst/>
          </a:prstGeom>
        </p:spPr>
        <p:txBody>
          <a:bodyPr anchor="t" rtlCol="false" tIns="0" lIns="0" bIns="0" rIns="0">
            <a:spAutoFit/>
          </a:bodyPr>
          <a:lstStyle/>
          <a:p>
            <a:pPr algn="l">
              <a:lnSpc>
                <a:spcPts val="14206"/>
              </a:lnSpc>
            </a:pPr>
            <a:r>
              <a:rPr lang="en-US" sz="13033" b="true">
                <a:solidFill>
                  <a:srgbClr val="FFFFFF"/>
                </a:solidFill>
                <a:latin typeface="Cooper Hewitt Bold"/>
                <a:ea typeface="Cooper Hewitt Bold"/>
                <a:cs typeface="Cooper Hewitt Bold"/>
                <a:sym typeface="Cooper Hewitt Bold"/>
              </a:rPr>
              <a:t>YOU</a:t>
            </a:r>
          </a:p>
        </p:txBody>
      </p:sp>
      <p:sp>
        <p:nvSpPr>
          <p:cNvPr name="Freeform 5" id="5"/>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8525" y="6357283"/>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04919" y="4286548"/>
            <a:ext cx="5246370" cy="2807970"/>
            <a:chOff x="0" y="0"/>
            <a:chExt cx="812800" cy="435028"/>
          </a:xfrm>
        </p:grpSpPr>
        <p:sp>
          <p:nvSpPr>
            <p:cNvPr name="Freeform 6" id="6"/>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7"/>
              <a:stretch>
                <a:fillRect l="0" t="-19965" r="0" b="-19965"/>
              </a:stretch>
            </a:blipFill>
            <a:ln w="47625" cap="rnd">
              <a:gradFill>
                <a:gsLst>
                  <a:gs pos="0">
                    <a:srgbClr val="C6269E">
                      <a:alpha val="100000"/>
                    </a:srgbClr>
                  </a:gs>
                  <a:gs pos="100000">
                    <a:srgbClr val="DDBAFF">
                      <a:alpha val="12000"/>
                    </a:srgbClr>
                  </a:gs>
                </a:gsLst>
                <a:lin ang="0"/>
              </a:gradFill>
              <a:prstDash val="solid"/>
              <a:round/>
            </a:ln>
          </p:spPr>
        </p:sp>
      </p:grpSp>
      <p:sp>
        <p:nvSpPr>
          <p:cNvPr name="TextBox 7" id="7"/>
          <p:cNvSpPr txBox="true"/>
          <p:nvPr/>
        </p:nvSpPr>
        <p:spPr>
          <a:xfrm rot="0">
            <a:off x="1028700" y="1133475"/>
            <a:ext cx="7524006" cy="1028211"/>
          </a:xfrm>
          <a:prstGeom prst="rect">
            <a:avLst/>
          </a:prstGeom>
        </p:spPr>
        <p:txBody>
          <a:bodyPr anchor="t" rtlCol="false" tIns="0" lIns="0" bIns="0" rIns="0">
            <a:spAutoFit/>
          </a:bodyPr>
          <a:lstStyle/>
          <a:p>
            <a:pPr algn="l">
              <a:lnSpc>
                <a:spcPts val="7774"/>
              </a:lnSpc>
              <a:spcBef>
                <a:spcPct val="0"/>
              </a:spcBef>
            </a:pPr>
            <a:r>
              <a:rPr lang="en-US" b="true" sz="7475">
                <a:solidFill>
                  <a:srgbClr val="A429AA"/>
                </a:solidFill>
                <a:latin typeface="Raleway Bold"/>
                <a:ea typeface="Raleway Bold"/>
                <a:cs typeface="Raleway Bold"/>
                <a:sym typeface="Raleway Bold"/>
              </a:rPr>
              <a:t>INTRODUCTION</a:t>
            </a:r>
          </a:p>
        </p:txBody>
      </p:sp>
      <p:grpSp>
        <p:nvGrpSpPr>
          <p:cNvPr name="Group 8" id="8"/>
          <p:cNvGrpSpPr/>
          <p:nvPr/>
        </p:nvGrpSpPr>
        <p:grpSpPr>
          <a:xfrm rot="0">
            <a:off x="382011" y="5291031"/>
            <a:ext cx="1827704" cy="799004"/>
            <a:chOff x="0" y="0"/>
            <a:chExt cx="481371" cy="210437"/>
          </a:xfrm>
        </p:grpSpPr>
        <p:sp>
          <p:nvSpPr>
            <p:cNvPr name="Freeform 9" id="9"/>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A429AA">
                    <a:alpha val="100000"/>
                  </a:srgbClr>
                </a:gs>
                <a:gs pos="100000">
                  <a:srgbClr val="DDBAFF">
                    <a:alpha val="12000"/>
                  </a:srgbClr>
                </a:gs>
              </a:gsLst>
              <a:lin ang="0"/>
            </a:gradFill>
          </p:spPr>
        </p:sp>
        <p:sp>
          <p:nvSpPr>
            <p:cNvPr name="TextBox 10" id="10"/>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5988323" y="5957781"/>
            <a:ext cx="1827704" cy="799004"/>
            <a:chOff x="0" y="0"/>
            <a:chExt cx="481371" cy="210437"/>
          </a:xfrm>
        </p:grpSpPr>
        <p:sp>
          <p:nvSpPr>
            <p:cNvPr name="Freeform 12" id="12"/>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A429AA">
                    <a:alpha val="100000"/>
                  </a:srgbClr>
                </a:gs>
                <a:gs pos="100000">
                  <a:srgbClr val="DDBAFF">
                    <a:alpha val="12000"/>
                  </a:srgbClr>
                </a:gs>
              </a:gsLst>
              <a:lin ang="0"/>
            </a:gradFill>
          </p:spPr>
        </p:sp>
        <p:sp>
          <p:nvSpPr>
            <p:cNvPr name="TextBox 13" id="13"/>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2087854">
            <a:off x="7358281" y="3968513"/>
            <a:ext cx="636070" cy="63607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A429AA">
                      <a:alpha val="100000"/>
                    </a:srgbClr>
                  </a:gs>
                  <a:gs pos="100000">
                    <a:srgbClr val="DDBAFF">
                      <a:alpha val="12000"/>
                    </a:srgbClr>
                  </a:gs>
                </a:gsLst>
                <a:lin ang="0"/>
              </a:gradFill>
              <a:prstDash val="solid"/>
              <a:miter/>
            </a:ln>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7" id="17"/>
          <p:cNvSpPr txBox="true"/>
          <p:nvPr/>
        </p:nvSpPr>
        <p:spPr>
          <a:xfrm rot="0">
            <a:off x="8118973" y="3322648"/>
            <a:ext cx="9833706" cy="5477625"/>
          </a:xfrm>
          <a:prstGeom prst="rect">
            <a:avLst/>
          </a:prstGeom>
        </p:spPr>
        <p:txBody>
          <a:bodyPr anchor="t" rtlCol="false" tIns="0" lIns="0" bIns="0" rIns="0">
            <a:spAutoFit/>
          </a:bodyPr>
          <a:lstStyle/>
          <a:p>
            <a:pPr algn="l">
              <a:lnSpc>
                <a:spcPts val="3633"/>
              </a:lnSpc>
            </a:pPr>
            <a:r>
              <a:rPr lang="en-US" sz="2595">
                <a:solidFill>
                  <a:srgbClr val="FFFFFA"/>
                </a:solidFill>
                <a:latin typeface="Raleway"/>
                <a:ea typeface="Raleway"/>
                <a:cs typeface="Raleway"/>
                <a:sym typeface="Raleway"/>
              </a:rPr>
              <a:t>Banks face constant threats from theft, unauthorized access, and emergencies, yet traditional security systems often lack real-time monitoring and rapid response capabilities. The Smart Bank Security System using ESP32 addresses these challenges by integrating multiple sensors (fire, smoke, DHT11 and IR) and secure keypad access into a unified IoT platform. Powered by the ESP32 microcontroller, the system enables remote supervision, instant alerts, and automated security protocols for critical areas such as counters, employee zones, and vaults. With distinct Day a</a:t>
            </a:r>
            <a:r>
              <a:rPr lang="en-US" sz="2595">
                <a:solidFill>
                  <a:srgbClr val="FFFFFA"/>
                </a:solidFill>
                <a:latin typeface="Raleway"/>
                <a:ea typeface="Raleway"/>
                <a:cs typeface="Raleway"/>
                <a:sym typeface="Raleway"/>
              </a:rPr>
              <a:t>nd Night operating modes, this solution enhances security, reduces manual oversight, and ensures swift action against potential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361894" y="3913629"/>
            <a:ext cx="5212420" cy="3357527"/>
            <a:chOff x="0" y="0"/>
            <a:chExt cx="737305" cy="474927"/>
          </a:xfrm>
        </p:grpSpPr>
        <p:sp>
          <p:nvSpPr>
            <p:cNvPr name="Freeform 4" id="4"/>
            <p:cNvSpPr/>
            <p:nvPr/>
          </p:nvSpPr>
          <p:spPr>
            <a:xfrm flipH="false" flipV="false" rot="0">
              <a:off x="0" y="0"/>
              <a:ext cx="737305" cy="474927"/>
            </a:xfrm>
            <a:custGeom>
              <a:avLst/>
              <a:gdLst/>
              <a:ahLst/>
              <a:cxnLst/>
              <a:rect r="r" b="b" t="t" l="l"/>
              <a:pathLst>
                <a:path h="474927" w="737305">
                  <a:moveTo>
                    <a:pt x="534105" y="0"/>
                  </a:moveTo>
                  <a:lnTo>
                    <a:pt x="203200" y="0"/>
                  </a:lnTo>
                  <a:lnTo>
                    <a:pt x="0" y="237464"/>
                  </a:lnTo>
                  <a:lnTo>
                    <a:pt x="203200" y="474927"/>
                  </a:lnTo>
                  <a:lnTo>
                    <a:pt x="534105" y="474927"/>
                  </a:lnTo>
                  <a:lnTo>
                    <a:pt x="737305" y="237464"/>
                  </a:lnTo>
                  <a:lnTo>
                    <a:pt x="534105" y="0"/>
                  </a:lnTo>
                  <a:close/>
                </a:path>
              </a:pathLst>
            </a:custGeom>
            <a:solidFill>
              <a:srgbClr val="A429AA"/>
            </a:solidFill>
          </p:spPr>
        </p:sp>
        <p:sp>
          <p:nvSpPr>
            <p:cNvPr name="TextBox 5" id="5"/>
            <p:cNvSpPr txBox="true"/>
            <p:nvPr/>
          </p:nvSpPr>
          <p:spPr>
            <a:xfrm>
              <a:off x="152400" y="-47625"/>
              <a:ext cx="432505" cy="522552"/>
            </a:xfrm>
            <a:prstGeom prst="rect">
              <a:avLst/>
            </a:prstGeom>
          </p:spPr>
          <p:txBody>
            <a:bodyPr anchor="ctr" rtlCol="false" tIns="50800" lIns="50800" bIns="50800" rIns="50800"/>
            <a:lstStyle/>
            <a:p>
              <a:pPr algn="ctr">
                <a:lnSpc>
                  <a:spcPts val="2724"/>
                </a:lnSpc>
              </a:pPr>
            </a:p>
          </p:txBody>
        </p:sp>
      </p:grpSp>
      <p:grpSp>
        <p:nvGrpSpPr>
          <p:cNvPr name="Group 6" id="6"/>
          <p:cNvGrpSpPr/>
          <p:nvPr/>
        </p:nvGrpSpPr>
        <p:grpSpPr>
          <a:xfrm rot="0">
            <a:off x="12482552" y="4064381"/>
            <a:ext cx="5226322" cy="3357527"/>
            <a:chOff x="0" y="0"/>
            <a:chExt cx="730932" cy="469570"/>
          </a:xfrm>
        </p:grpSpPr>
        <p:sp>
          <p:nvSpPr>
            <p:cNvPr name="Freeform 7" id="7"/>
            <p:cNvSpPr/>
            <p:nvPr/>
          </p:nvSpPr>
          <p:spPr>
            <a:xfrm flipH="false" flipV="false" rot="0">
              <a:off x="0" y="0"/>
              <a:ext cx="730932" cy="469570"/>
            </a:xfrm>
            <a:custGeom>
              <a:avLst/>
              <a:gdLst/>
              <a:ahLst/>
              <a:cxnLst/>
              <a:rect r="r" b="b" t="t" l="l"/>
              <a:pathLst>
                <a:path h="469570" w="730932">
                  <a:moveTo>
                    <a:pt x="527732" y="0"/>
                  </a:moveTo>
                  <a:lnTo>
                    <a:pt x="203200" y="0"/>
                  </a:lnTo>
                  <a:lnTo>
                    <a:pt x="0" y="234785"/>
                  </a:lnTo>
                  <a:lnTo>
                    <a:pt x="203200" y="469570"/>
                  </a:lnTo>
                  <a:lnTo>
                    <a:pt x="527732" y="469570"/>
                  </a:lnTo>
                  <a:lnTo>
                    <a:pt x="730932" y="234785"/>
                  </a:lnTo>
                  <a:lnTo>
                    <a:pt x="527732" y="0"/>
                  </a:lnTo>
                  <a:close/>
                </a:path>
              </a:pathLst>
            </a:custGeom>
            <a:blipFill>
              <a:blip r:embed="rId3"/>
              <a:stretch>
                <a:fillRect l="-14242" t="0" r="-14242" b="0"/>
              </a:stretch>
            </a:blipFill>
          </p:spPr>
        </p:sp>
      </p:grpSp>
      <p:sp>
        <p:nvSpPr>
          <p:cNvPr name="TextBox 8" id="8"/>
          <p:cNvSpPr txBox="true"/>
          <p:nvPr/>
        </p:nvSpPr>
        <p:spPr>
          <a:xfrm rot="0">
            <a:off x="1618290" y="3725049"/>
            <a:ext cx="10536078" cy="4596765"/>
          </a:xfrm>
          <a:prstGeom prst="rect">
            <a:avLst/>
          </a:prstGeom>
        </p:spPr>
        <p:txBody>
          <a:bodyPr anchor="t" rtlCol="false" tIns="0" lIns="0" bIns="0" rIns="0">
            <a:spAutoFit/>
          </a:bodyPr>
          <a:lstStyle/>
          <a:p>
            <a:pPr algn="l">
              <a:lnSpc>
                <a:spcPts val="3359"/>
              </a:lnSpc>
            </a:pPr>
            <a:r>
              <a:rPr lang="en-US" sz="2399">
                <a:solidFill>
                  <a:srgbClr val="FFFFFF"/>
                </a:solidFill>
                <a:latin typeface="Inter"/>
                <a:ea typeface="Inter"/>
                <a:cs typeface="Inter"/>
                <a:sym typeface="Inter"/>
              </a:rPr>
              <a:t>This project designs a hardware-based security system for banks using the ESP32 microcontroller integrated with multiple sensors (fire, smoke, IR, DHT11), a keypad, an LCD and Buzzer, and a simple website for real-time monitoring. The system aims to enhance bank security by:</a:t>
            </a:r>
          </a:p>
          <a:p>
            <a:pPr algn="l">
              <a:lnSpc>
                <a:spcPts val="3359"/>
              </a:lnSpc>
            </a:pPr>
          </a:p>
          <a:p>
            <a:pPr algn="l">
              <a:lnSpc>
                <a:spcPts val="3359"/>
              </a:lnSpc>
            </a:pPr>
            <a:r>
              <a:rPr lang="en-US" sz="2399">
                <a:solidFill>
                  <a:srgbClr val="FFFFFF"/>
                </a:solidFill>
                <a:latin typeface="Inter"/>
                <a:ea typeface="Inter"/>
                <a:cs typeface="Inter"/>
                <a:sym typeface="Inter"/>
              </a:rPr>
              <a:t>• Monitoring environmental hazards (fire, smoke, temperature, humidity)</a:t>
            </a:r>
          </a:p>
          <a:p>
            <a:pPr algn="l">
              <a:lnSpc>
                <a:spcPts val="3359"/>
              </a:lnSpc>
            </a:pPr>
            <a:r>
              <a:rPr lang="en-US" sz="2399">
                <a:solidFill>
                  <a:srgbClr val="FFFFFF"/>
                </a:solidFill>
                <a:latin typeface="Inter"/>
                <a:ea typeface="Inter"/>
                <a:cs typeface="Inter"/>
                <a:sym typeface="Inter"/>
              </a:rPr>
              <a:t>• Detecting unauthorized access (using IR sensors for motion detection)</a:t>
            </a:r>
          </a:p>
          <a:p>
            <a:pPr algn="l">
              <a:lnSpc>
                <a:spcPts val="3359"/>
              </a:lnSpc>
            </a:pPr>
            <a:r>
              <a:rPr lang="en-US" sz="2399">
                <a:solidFill>
                  <a:srgbClr val="FFFFFF"/>
                </a:solidFill>
                <a:latin typeface="Inter"/>
                <a:ea typeface="Inter"/>
                <a:cs typeface="Inter"/>
                <a:sym typeface="Inter"/>
              </a:rPr>
              <a:t>• Implementing secure access control (via a keypad-based PIN system)</a:t>
            </a:r>
          </a:p>
          <a:p>
            <a:pPr algn="l">
              <a:lnSpc>
                <a:spcPts val="3359"/>
              </a:lnSpc>
            </a:pPr>
            <a:r>
              <a:rPr lang="en-US" sz="2399">
                <a:solidFill>
                  <a:srgbClr val="FFFFFF"/>
                </a:solidFill>
                <a:latin typeface="Inter"/>
                <a:ea typeface="Inter"/>
                <a:cs typeface="Inter"/>
                <a:sym typeface="Inter"/>
              </a:rPr>
              <a:t>• Providing real-time alerts (A buzzer and LCD provide on-site alerts, while a website displays real-time sensor data remotely. The system processes sensor inputs, performs computations)</a:t>
            </a:r>
          </a:p>
        </p:txBody>
      </p:sp>
      <p:sp>
        <p:nvSpPr>
          <p:cNvPr name="Freeform 9" id="9"/>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18290" y="1848630"/>
            <a:ext cx="5973791" cy="121856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559867" y="6929184"/>
            <a:ext cx="2693471" cy="791071"/>
          </a:xfrm>
          <a:prstGeom prst="rect">
            <a:avLst/>
          </a:prstGeom>
        </p:spPr>
        <p:txBody>
          <a:bodyPr anchor="t" rtlCol="false" tIns="0" lIns="0" bIns="0" rIns="0">
            <a:spAutoFit/>
          </a:bodyPr>
          <a:lstStyle/>
          <a:p>
            <a:pPr algn="ctr">
              <a:lnSpc>
                <a:spcPts val="2857"/>
              </a:lnSpc>
            </a:pPr>
            <a:r>
              <a:rPr lang="en-US" b="true" sz="2249">
                <a:solidFill>
                  <a:srgbClr val="A429AA"/>
                </a:solidFill>
                <a:latin typeface="Cooper Hewitt Bold"/>
                <a:ea typeface="Cooper Hewitt Bold"/>
                <a:cs typeface="Cooper Hewitt Bold"/>
                <a:sym typeface="Cooper Hewitt Bold"/>
              </a:rPr>
              <a:t>UNAUTHORIZED ACCESS</a:t>
            </a:r>
          </a:p>
        </p:txBody>
      </p:sp>
      <p:grpSp>
        <p:nvGrpSpPr>
          <p:cNvPr name="Group 4" id="4"/>
          <p:cNvGrpSpPr/>
          <p:nvPr/>
        </p:nvGrpSpPr>
        <p:grpSpPr>
          <a:xfrm rot="0">
            <a:off x="1804137" y="3484755"/>
            <a:ext cx="4082579" cy="2806353"/>
            <a:chOff x="0" y="0"/>
            <a:chExt cx="737305" cy="506821"/>
          </a:xfrm>
        </p:grpSpPr>
        <p:sp>
          <p:nvSpPr>
            <p:cNvPr name="Freeform 5" id="5"/>
            <p:cNvSpPr/>
            <p:nvPr/>
          </p:nvSpPr>
          <p:spPr>
            <a:xfrm flipH="false" flipV="false" rot="0">
              <a:off x="0" y="0"/>
              <a:ext cx="737305" cy="506821"/>
            </a:xfrm>
            <a:custGeom>
              <a:avLst/>
              <a:gdLst/>
              <a:ahLst/>
              <a:cxnLst/>
              <a:rect r="r" b="b" t="t" l="l"/>
              <a:pathLst>
                <a:path h="506821" w="737305">
                  <a:moveTo>
                    <a:pt x="534105" y="0"/>
                  </a:moveTo>
                  <a:lnTo>
                    <a:pt x="203200" y="0"/>
                  </a:lnTo>
                  <a:lnTo>
                    <a:pt x="0" y="253411"/>
                  </a:lnTo>
                  <a:lnTo>
                    <a:pt x="203200" y="506821"/>
                  </a:lnTo>
                  <a:lnTo>
                    <a:pt x="534105" y="506821"/>
                  </a:lnTo>
                  <a:lnTo>
                    <a:pt x="737305" y="253411"/>
                  </a:lnTo>
                  <a:lnTo>
                    <a:pt x="534105" y="0"/>
                  </a:lnTo>
                  <a:close/>
                </a:path>
              </a:pathLst>
            </a:custGeom>
            <a:solidFill>
              <a:srgbClr val="A429AA"/>
            </a:solidFill>
          </p:spPr>
        </p:sp>
        <p:sp>
          <p:nvSpPr>
            <p:cNvPr name="TextBox 6" id="6"/>
            <p:cNvSpPr txBox="true"/>
            <p:nvPr/>
          </p:nvSpPr>
          <p:spPr>
            <a:xfrm>
              <a:off x="152400" y="-47625"/>
              <a:ext cx="432505" cy="554446"/>
            </a:xfrm>
            <a:prstGeom prst="rect">
              <a:avLst/>
            </a:prstGeom>
          </p:spPr>
          <p:txBody>
            <a:bodyPr anchor="ctr" rtlCol="false" tIns="50800" lIns="50800" bIns="50800" rIns="50800"/>
            <a:lstStyle/>
            <a:p>
              <a:pPr algn="ctr">
                <a:lnSpc>
                  <a:spcPts val="2724"/>
                </a:lnSpc>
              </a:pPr>
            </a:p>
          </p:txBody>
        </p:sp>
      </p:grpSp>
      <p:grpSp>
        <p:nvGrpSpPr>
          <p:cNvPr name="Group 7" id="7"/>
          <p:cNvGrpSpPr/>
          <p:nvPr/>
        </p:nvGrpSpPr>
        <p:grpSpPr>
          <a:xfrm rot="0">
            <a:off x="6949880" y="3484755"/>
            <a:ext cx="4082579" cy="2806353"/>
            <a:chOff x="0" y="0"/>
            <a:chExt cx="737305" cy="506821"/>
          </a:xfrm>
        </p:grpSpPr>
        <p:sp>
          <p:nvSpPr>
            <p:cNvPr name="Freeform 8" id="8"/>
            <p:cNvSpPr/>
            <p:nvPr/>
          </p:nvSpPr>
          <p:spPr>
            <a:xfrm flipH="false" flipV="false" rot="0">
              <a:off x="0" y="0"/>
              <a:ext cx="737305" cy="506821"/>
            </a:xfrm>
            <a:custGeom>
              <a:avLst/>
              <a:gdLst/>
              <a:ahLst/>
              <a:cxnLst/>
              <a:rect r="r" b="b" t="t" l="l"/>
              <a:pathLst>
                <a:path h="506821" w="737305">
                  <a:moveTo>
                    <a:pt x="534105" y="0"/>
                  </a:moveTo>
                  <a:lnTo>
                    <a:pt x="203200" y="0"/>
                  </a:lnTo>
                  <a:lnTo>
                    <a:pt x="0" y="253411"/>
                  </a:lnTo>
                  <a:lnTo>
                    <a:pt x="203200" y="506821"/>
                  </a:lnTo>
                  <a:lnTo>
                    <a:pt x="534105" y="506821"/>
                  </a:lnTo>
                  <a:lnTo>
                    <a:pt x="737305" y="253411"/>
                  </a:lnTo>
                  <a:lnTo>
                    <a:pt x="534105" y="0"/>
                  </a:lnTo>
                  <a:close/>
                </a:path>
              </a:pathLst>
            </a:custGeom>
            <a:solidFill>
              <a:srgbClr val="A429AA"/>
            </a:solidFill>
          </p:spPr>
        </p:sp>
        <p:sp>
          <p:nvSpPr>
            <p:cNvPr name="TextBox 9" id="9"/>
            <p:cNvSpPr txBox="true"/>
            <p:nvPr/>
          </p:nvSpPr>
          <p:spPr>
            <a:xfrm>
              <a:off x="152400" y="-47625"/>
              <a:ext cx="432505" cy="554446"/>
            </a:xfrm>
            <a:prstGeom prst="rect">
              <a:avLst/>
            </a:prstGeom>
          </p:spPr>
          <p:txBody>
            <a:bodyPr anchor="ctr" rtlCol="false" tIns="50800" lIns="50800" bIns="50800" rIns="50800"/>
            <a:lstStyle/>
            <a:p>
              <a:pPr algn="ctr">
                <a:lnSpc>
                  <a:spcPts val="2724"/>
                </a:lnSpc>
              </a:pPr>
            </a:p>
          </p:txBody>
        </p:sp>
      </p:grpSp>
      <p:grpSp>
        <p:nvGrpSpPr>
          <p:cNvPr name="Group 10" id="10"/>
          <p:cNvGrpSpPr/>
          <p:nvPr/>
        </p:nvGrpSpPr>
        <p:grpSpPr>
          <a:xfrm rot="0">
            <a:off x="12096952" y="3484755"/>
            <a:ext cx="4082579" cy="2806353"/>
            <a:chOff x="0" y="0"/>
            <a:chExt cx="737305" cy="506821"/>
          </a:xfrm>
        </p:grpSpPr>
        <p:sp>
          <p:nvSpPr>
            <p:cNvPr name="Freeform 11" id="11"/>
            <p:cNvSpPr/>
            <p:nvPr/>
          </p:nvSpPr>
          <p:spPr>
            <a:xfrm flipH="false" flipV="false" rot="0">
              <a:off x="0" y="0"/>
              <a:ext cx="737305" cy="506821"/>
            </a:xfrm>
            <a:custGeom>
              <a:avLst/>
              <a:gdLst/>
              <a:ahLst/>
              <a:cxnLst/>
              <a:rect r="r" b="b" t="t" l="l"/>
              <a:pathLst>
                <a:path h="506821" w="737305">
                  <a:moveTo>
                    <a:pt x="534105" y="0"/>
                  </a:moveTo>
                  <a:lnTo>
                    <a:pt x="203200" y="0"/>
                  </a:lnTo>
                  <a:lnTo>
                    <a:pt x="0" y="253411"/>
                  </a:lnTo>
                  <a:lnTo>
                    <a:pt x="203200" y="506821"/>
                  </a:lnTo>
                  <a:lnTo>
                    <a:pt x="534105" y="506821"/>
                  </a:lnTo>
                  <a:lnTo>
                    <a:pt x="737305" y="253411"/>
                  </a:lnTo>
                  <a:lnTo>
                    <a:pt x="534105" y="0"/>
                  </a:lnTo>
                  <a:close/>
                </a:path>
              </a:pathLst>
            </a:custGeom>
            <a:solidFill>
              <a:srgbClr val="A429AA"/>
            </a:solidFill>
          </p:spPr>
        </p:sp>
        <p:sp>
          <p:nvSpPr>
            <p:cNvPr name="TextBox 12" id="12"/>
            <p:cNvSpPr txBox="true"/>
            <p:nvPr/>
          </p:nvSpPr>
          <p:spPr>
            <a:xfrm>
              <a:off x="152400" y="-47625"/>
              <a:ext cx="432505" cy="554446"/>
            </a:xfrm>
            <a:prstGeom prst="rect">
              <a:avLst/>
            </a:prstGeom>
          </p:spPr>
          <p:txBody>
            <a:bodyPr anchor="ctr" rtlCol="false" tIns="50800" lIns="50800" bIns="50800" rIns="50800"/>
            <a:lstStyle/>
            <a:p>
              <a:pPr algn="ctr">
                <a:lnSpc>
                  <a:spcPts val="2724"/>
                </a:lnSpc>
              </a:pPr>
            </a:p>
          </p:txBody>
        </p:sp>
      </p:grpSp>
      <p:grpSp>
        <p:nvGrpSpPr>
          <p:cNvPr name="Group 13" id="13"/>
          <p:cNvGrpSpPr/>
          <p:nvPr/>
        </p:nvGrpSpPr>
        <p:grpSpPr>
          <a:xfrm rot="0">
            <a:off x="1898641" y="3610759"/>
            <a:ext cx="4093468" cy="2806353"/>
            <a:chOff x="0" y="0"/>
            <a:chExt cx="730932" cy="501104"/>
          </a:xfrm>
        </p:grpSpPr>
        <p:sp>
          <p:nvSpPr>
            <p:cNvPr name="Freeform 14" id="14"/>
            <p:cNvSpPr/>
            <p:nvPr/>
          </p:nvSpPr>
          <p:spPr>
            <a:xfrm flipH="false" flipV="false" rot="0">
              <a:off x="0" y="0"/>
              <a:ext cx="730932" cy="501104"/>
            </a:xfrm>
            <a:custGeom>
              <a:avLst/>
              <a:gdLst/>
              <a:ahLst/>
              <a:cxnLst/>
              <a:rect r="r" b="b" t="t" l="l"/>
              <a:pathLst>
                <a:path h="501104" w="730932">
                  <a:moveTo>
                    <a:pt x="527732" y="0"/>
                  </a:moveTo>
                  <a:lnTo>
                    <a:pt x="203200" y="0"/>
                  </a:lnTo>
                  <a:lnTo>
                    <a:pt x="0" y="250552"/>
                  </a:lnTo>
                  <a:lnTo>
                    <a:pt x="203200" y="501104"/>
                  </a:lnTo>
                  <a:lnTo>
                    <a:pt x="527732" y="501104"/>
                  </a:lnTo>
                  <a:lnTo>
                    <a:pt x="730932" y="250552"/>
                  </a:lnTo>
                  <a:lnTo>
                    <a:pt x="527732" y="0"/>
                  </a:lnTo>
                  <a:close/>
                </a:path>
              </a:pathLst>
            </a:custGeom>
            <a:blipFill>
              <a:blip r:embed="rId3">
                <a:alphaModFix amt="77000"/>
              </a:blip>
              <a:stretch>
                <a:fillRect l="-12896" t="0" r="-12896" b="0"/>
              </a:stretch>
            </a:blipFill>
          </p:spPr>
        </p:sp>
      </p:grpSp>
      <p:grpSp>
        <p:nvGrpSpPr>
          <p:cNvPr name="Group 15" id="15"/>
          <p:cNvGrpSpPr/>
          <p:nvPr/>
        </p:nvGrpSpPr>
        <p:grpSpPr>
          <a:xfrm rot="0">
            <a:off x="7044385" y="3610759"/>
            <a:ext cx="4093468" cy="2806353"/>
            <a:chOff x="0" y="0"/>
            <a:chExt cx="730932" cy="501104"/>
          </a:xfrm>
        </p:grpSpPr>
        <p:sp>
          <p:nvSpPr>
            <p:cNvPr name="Freeform 16" id="16"/>
            <p:cNvSpPr/>
            <p:nvPr/>
          </p:nvSpPr>
          <p:spPr>
            <a:xfrm flipH="false" flipV="false" rot="0">
              <a:off x="0" y="0"/>
              <a:ext cx="730932" cy="501104"/>
            </a:xfrm>
            <a:custGeom>
              <a:avLst/>
              <a:gdLst/>
              <a:ahLst/>
              <a:cxnLst/>
              <a:rect r="r" b="b" t="t" l="l"/>
              <a:pathLst>
                <a:path h="501104" w="730932">
                  <a:moveTo>
                    <a:pt x="527732" y="0"/>
                  </a:moveTo>
                  <a:lnTo>
                    <a:pt x="203200" y="0"/>
                  </a:lnTo>
                  <a:lnTo>
                    <a:pt x="0" y="250552"/>
                  </a:lnTo>
                  <a:lnTo>
                    <a:pt x="203200" y="501104"/>
                  </a:lnTo>
                  <a:lnTo>
                    <a:pt x="527732" y="501104"/>
                  </a:lnTo>
                  <a:lnTo>
                    <a:pt x="730932" y="250552"/>
                  </a:lnTo>
                  <a:lnTo>
                    <a:pt x="527732" y="0"/>
                  </a:lnTo>
                  <a:close/>
                </a:path>
              </a:pathLst>
            </a:custGeom>
            <a:blipFill>
              <a:blip r:embed="rId4">
                <a:alphaModFix amt="75000"/>
              </a:blip>
              <a:stretch>
                <a:fillRect l="-48796" t="-15487" r="0" b="-6598"/>
              </a:stretch>
            </a:blipFill>
          </p:spPr>
        </p:sp>
      </p:grpSp>
      <p:grpSp>
        <p:nvGrpSpPr>
          <p:cNvPr name="Group 17" id="17"/>
          <p:cNvGrpSpPr/>
          <p:nvPr/>
        </p:nvGrpSpPr>
        <p:grpSpPr>
          <a:xfrm rot="0">
            <a:off x="12191456" y="3610759"/>
            <a:ext cx="4093468" cy="2806353"/>
            <a:chOff x="0" y="0"/>
            <a:chExt cx="730932" cy="501104"/>
          </a:xfrm>
        </p:grpSpPr>
        <p:sp>
          <p:nvSpPr>
            <p:cNvPr name="Freeform 18" id="18"/>
            <p:cNvSpPr/>
            <p:nvPr/>
          </p:nvSpPr>
          <p:spPr>
            <a:xfrm flipH="false" flipV="false" rot="0">
              <a:off x="0" y="0"/>
              <a:ext cx="730932" cy="501104"/>
            </a:xfrm>
            <a:custGeom>
              <a:avLst/>
              <a:gdLst/>
              <a:ahLst/>
              <a:cxnLst/>
              <a:rect r="r" b="b" t="t" l="l"/>
              <a:pathLst>
                <a:path h="501104" w="730932">
                  <a:moveTo>
                    <a:pt x="527732" y="0"/>
                  </a:moveTo>
                  <a:lnTo>
                    <a:pt x="203200" y="0"/>
                  </a:lnTo>
                  <a:lnTo>
                    <a:pt x="0" y="250552"/>
                  </a:lnTo>
                  <a:lnTo>
                    <a:pt x="203200" y="501104"/>
                  </a:lnTo>
                  <a:lnTo>
                    <a:pt x="527732" y="501104"/>
                  </a:lnTo>
                  <a:lnTo>
                    <a:pt x="730932" y="250552"/>
                  </a:lnTo>
                  <a:lnTo>
                    <a:pt x="527732" y="0"/>
                  </a:lnTo>
                  <a:close/>
                </a:path>
              </a:pathLst>
            </a:custGeom>
            <a:blipFill>
              <a:blip r:embed="rId5">
                <a:alphaModFix amt="76000"/>
              </a:blip>
              <a:stretch>
                <a:fillRect l="-10804" t="0" r="-10804" b="0"/>
              </a:stretch>
            </a:blipFill>
          </p:spPr>
        </p:sp>
      </p:grpSp>
      <p:sp>
        <p:nvSpPr>
          <p:cNvPr name="TextBox 19" id="19"/>
          <p:cNvSpPr txBox="true"/>
          <p:nvPr/>
        </p:nvSpPr>
        <p:spPr>
          <a:xfrm rot="0">
            <a:off x="2519788" y="7938651"/>
            <a:ext cx="2773627" cy="349250"/>
          </a:xfrm>
          <a:prstGeom prst="rect">
            <a:avLst/>
          </a:prstGeom>
        </p:spPr>
        <p:txBody>
          <a:bodyPr anchor="t" rtlCol="false" tIns="0" lIns="0" bIns="0" rIns="0">
            <a:spAutoFit/>
          </a:bodyPr>
          <a:lstStyle/>
          <a:p>
            <a:pPr algn="ctr">
              <a:lnSpc>
                <a:spcPts val="2800"/>
              </a:lnSpc>
            </a:pPr>
            <a:r>
              <a:rPr lang="en-US" sz="2000">
                <a:solidFill>
                  <a:srgbClr val="FFFFFF"/>
                </a:solidFill>
                <a:latin typeface="Inter"/>
                <a:ea typeface="Inter"/>
                <a:cs typeface="Inter"/>
                <a:sym typeface="Inter"/>
              </a:rPr>
              <a:t>(theft, break-ins)</a:t>
            </a:r>
          </a:p>
        </p:txBody>
      </p:sp>
      <p:sp>
        <p:nvSpPr>
          <p:cNvPr name="Freeform 20" id="20"/>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7693901" y="7110521"/>
            <a:ext cx="2693471" cy="428397"/>
          </a:xfrm>
          <a:prstGeom prst="rect">
            <a:avLst/>
          </a:prstGeom>
        </p:spPr>
        <p:txBody>
          <a:bodyPr anchor="t" rtlCol="false" tIns="0" lIns="0" bIns="0" rIns="0">
            <a:spAutoFit/>
          </a:bodyPr>
          <a:lstStyle/>
          <a:p>
            <a:pPr algn="ctr">
              <a:lnSpc>
                <a:spcPts val="2857"/>
              </a:lnSpc>
            </a:pPr>
            <a:r>
              <a:rPr lang="en-US" b="true" sz="2249">
                <a:solidFill>
                  <a:srgbClr val="A429AA"/>
                </a:solidFill>
                <a:latin typeface="Cooper Hewitt Bold"/>
                <a:ea typeface="Cooper Hewitt Bold"/>
                <a:cs typeface="Cooper Hewitt Bold"/>
                <a:sym typeface="Cooper Hewitt Bold"/>
              </a:rPr>
              <a:t>FIRE HAZARDS</a:t>
            </a:r>
          </a:p>
        </p:txBody>
      </p:sp>
      <p:sp>
        <p:nvSpPr>
          <p:cNvPr name="TextBox 23" id="23"/>
          <p:cNvSpPr txBox="true"/>
          <p:nvPr/>
        </p:nvSpPr>
        <p:spPr>
          <a:xfrm rot="0">
            <a:off x="12827935" y="6929184"/>
            <a:ext cx="2693471" cy="791071"/>
          </a:xfrm>
          <a:prstGeom prst="rect">
            <a:avLst/>
          </a:prstGeom>
        </p:spPr>
        <p:txBody>
          <a:bodyPr anchor="t" rtlCol="false" tIns="0" lIns="0" bIns="0" rIns="0">
            <a:spAutoFit/>
          </a:bodyPr>
          <a:lstStyle/>
          <a:p>
            <a:pPr algn="ctr">
              <a:lnSpc>
                <a:spcPts val="2857"/>
              </a:lnSpc>
            </a:pPr>
            <a:r>
              <a:rPr lang="en-US" b="true" sz="2249">
                <a:solidFill>
                  <a:srgbClr val="A429AA"/>
                </a:solidFill>
                <a:latin typeface="Cooper Hewitt Bold"/>
                <a:ea typeface="Cooper Hewitt Bold"/>
                <a:cs typeface="Cooper Hewitt Bold"/>
                <a:sym typeface="Cooper Hewitt Bold"/>
              </a:rPr>
              <a:t>ENVIRONMENTAL RISKS</a:t>
            </a:r>
          </a:p>
        </p:txBody>
      </p:sp>
      <p:sp>
        <p:nvSpPr>
          <p:cNvPr name="TextBox 24" id="24"/>
          <p:cNvSpPr txBox="true"/>
          <p:nvPr/>
        </p:nvSpPr>
        <p:spPr>
          <a:xfrm rot="0">
            <a:off x="7518084" y="7938651"/>
            <a:ext cx="3251831" cy="349250"/>
          </a:xfrm>
          <a:prstGeom prst="rect">
            <a:avLst/>
          </a:prstGeom>
        </p:spPr>
        <p:txBody>
          <a:bodyPr anchor="t" rtlCol="false" tIns="0" lIns="0" bIns="0" rIns="0">
            <a:spAutoFit/>
          </a:bodyPr>
          <a:lstStyle/>
          <a:p>
            <a:pPr algn="ctr">
              <a:lnSpc>
                <a:spcPts val="2800"/>
              </a:lnSpc>
            </a:pPr>
            <a:r>
              <a:rPr lang="en-US" sz="2000">
                <a:solidFill>
                  <a:srgbClr val="FFFFFF"/>
                </a:solidFill>
                <a:latin typeface="Inter"/>
                <a:ea typeface="Inter"/>
                <a:cs typeface="Inter"/>
                <a:sym typeface="Inter"/>
              </a:rPr>
              <a:t>(electrical faults, arson)</a:t>
            </a:r>
          </a:p>
        </p:txBody>
      </p:sp>
      <p:sp>
        <p:nvSpPr>
          <p:cNvPr name="TextBox 25" id="25"/>
          <p:cNvSpPr txBox="true"/>
          <p:nvPr/>
        </p:nvSpPr>
        <p:spPr>
          <a:xfrm rot="0">
            <a:off x="12378175" y="7762438"/>
            <a:ext cx="3720031" cy="701675"/>
          </a:xfrm>
          <a:prstGeom prst="rect">
            <a:avLst/>
          </a:prstGeom>
        </p:spPr>
        <p:txBody>
          <a:bodyPr anchor="t" rtlCol="false" tIns="0" lIns="0" bIns="0" rIns="0">
            <a:spAutoFit/>
          </a:bodyPr>
          <a:lstStyle/>
          <a:p>
            <a:pPr algn="ctr">
              <a:lnSpc>
                <a:spcPts val="2800"/>
              </a:lnSpc>
            </a:pPr>
            <a:r>
              <a:rPr lang="en-US" sz="2000">
                <a:solidFill>
                  <a:srgbClr val="FFFFFF"/>
                </a:solidFill>
                <a:latin typeface="Inter"/>
                <a:ea typeface="Inter"/>
                <a:cs typeface="Inter"/>
                <a:sym typeface="Inter"/>
              </a:rPr>
              <a:t>(high temperature/humidity damaging equipment)</a:t>
            </a:r>
          </a:p>
        </p:txBody>
      </p:sp>
      <p:sp>
        <p:nvSpPr>
          <p:cNvPr name="TextBox 26" id="26"/>
          <p:cNvSpPr txBox="true"/>
          <p:nvPr/>
        </p:nvSpPr>
        <p:spPr>
          <a:xfrm rot="0">
            <a:off x="6261463" y="663720"/>
            <a:ext cx="6388953" cy="121856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MOTIVATION</a:t>
            </a:r>
          </a:p>
        </p:txBody>
      </p:sp>
      <p:sp>
        <p:nvSpPr>
          <p:cNvPr name="TextBox 27" id="27"/>
          <p:cNvSpPr txBox="true"/>
          <p:nvPr/>
        </p:nvSpPr>
        <p:spPr>
          <a:xfrm rot="0">
            <a:off x="2586933" y="1710835"/>
            <a:ext cx="12808473" cy="927100"/>
          </a:xfrm>
          <a:prstGeom prst="rect">
            <a:avLst/>
          </a:prstGeom>
        </p:spPr>
        <p:txBody>
          <a:bodyPr anchor="t" rtlCol="false" tIns="0" lIns="0" bIns="0" rIns="0">
            <a:spAutoFit/>
          </a:bodyPr>
          <a:lstStyle/>
          <a:p>
            <a:pPr algn="ctr">
              <a:lnSpc>
                <a:spcPts val="6350"/>
              </a:lnSpc>
            </a:pPr>
            <a:r>
              <a:rPr lang="en-US" b="true" sz="5000">
                <a:solidFill>
                  <a:srgbClr val="FFFFFF"/>
                </a:solidFill>
                <a:latin typeface="Cooper Hewitt Bold"/>
                <a:ea typeface="Cooper Hewitt Bold"/>
                <a:cs typeface="Cooper Hewitt Bold"/>
                <a:sym typeface="Cooper Hewitt Bold"/>
              </a:rPr>
              <a:t>CONSTANT SECURITY THREATS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426763" y="696025"/>
            <a:ext cx="2832537" cy="558246"/>
          </a:xfrm>
          <a:custGeom>
            <a:avLst/>
            <a:gdLst/>
            <a:ahLst/>
            <a:cxnLst/>
            <a:rect r="r" b="b" t="t" l="l"/>
            <a:pathLst>
              <a:path h="558246" w="2832537">
                <a:moveTo>
                  <a:pt x="0" y="0"/>
                </a:moveTo>
                <a:lnTo>
                  <a:pt x="2832537" y="0"/>
                </a:lnTo>
                <a:lnTo>
                  <a:pt x="2832537" y="558245"/>
                </a:lnTo>
                <a:lnTo>
                  <a:pt x="0" y="558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8525" y="6573455"/>
            <a:ext cx="3893630" cy="4114800"/>
          </a:xfrm>
          <a:custGeom>
            <a:avLst/>
            <a:gdLst/>
            <a:ahLst/>
            <a:cxnLst/>
            <a:rect r="r" b="b" t="t" l="l"/>
            <a:pathLst>
              <a:path h="4114800" w="3893630">
                <a:moveTo>
                  <a:pt x="0" y="0"/>
                </a:moveTo>
                <a:lnTo>
                  <a:pt x="3893630" y="0"/>
                </a:lnTo>
                <a:lnTo>
                  <a:pt x="38936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60774" y="2189005"/>
            <a:ext cx="5386730" cy="1218565"/>
          </a:xfrm>
          <a:prstGeom prst="rect">
            <a:avLst/>
          </a:prstGeom>
        </p:spPr>
        <p:txBody>
          <a:bodyPr anchor="t" rtlCol="false" tIns="0" lIns="0" bIns="0" rIns="0">
            <a:spAutoFit/>
          </a:bodyPr>
          <a:lstStyle/>
          <a:p>
            <a:pPr algn="l">
              <a:lnSpc>
                <a:spcPts val="8255"/>
              </a:lnSpc>
            </a:pPr>
            <a:r>
              <a:rPr lang="en-US" sz="6500" b="true">
                <a:solidFill>
                  <a:srgbClr val="A429AA"/>
                </a:solidFill>
                <a:latin typeface="Cooper Hewitt Bold"/>
                <a:ea typeface="Cooper Hewitt Bold"/>
                <a:cs typeface="Cooper Hewitt Bold"/>
                <a:sym typeface="Cooper Hewitt Bold"/>
              </a:rPr>
              <a:t>VISION</a:t>
            </a:r>
          </a:p>
        </p:txBody>
      </p:sp>
      <p:sp>
        <p:nvSpPr>
          <p:cNvPr name="TextBox 6" id="6"/>
          <p:cNvSpPr txBox="true"/>
          <p:nvPr/>
        </p:nvSpPr>
        <p:spPr>
          <a:xfrm rot="0">
            <a:off x="1760774" y="3178970"/>
            <a:ext cx="5386730" cy="1218565"/>
          </a:xfrm>
          <a:prstGeom prst="rect">
            <a:avLst/>
          </a:prstGeom>
        </p:spPr>
        <p:txBody>
          <a:bodyPr anchor="t" rtlCol="false" tIns="0" lIns="0" bIns="0" rIns="0">
            <a:spAutoFit/>
          </a:bodyPr>
          <a:lstStyle/>
          <a:p>
            <a:pPr algn="l">
              <a:lnSpc>
                <a:spcPts val="8255"/>
              </a:lnSpc>
            </a:pPr>
            <a:r>
              <a:rPr lang="en-US" sz="6500" b="true">
                <a:solidFill>
                  <a:srgbClr val="FFFFFF"/>
                </a:solidFill>
                <a:latin typeface="Cooper Hewitt Bold"/>
                <a:ea typeface="Cooper Hewitt Bold"/>
                <a:cs typeface="Cooper Hewitt Bold"/>
                <a:sym typeface="Cooper Hewitt Bold"/>
              </a:rPr>
              <a:t>STATEMENT</a:t>
            </a:r>
          </a:p>
        </p:txBody>
      </p:sp>
      <p:sp>
        <p:nvSpPr>
          <p:cNvPr name="TextBox 7" id="7"/>
          <p:cNvSpPr txBox="true"/>
          <p:nvPr/>
        </p:nvSpPr>
        <p:spPr>
          <a:xfrm rot="0">
            <a:off x="9379767" y="2613880"/>
            <a:ext cx="4782588" cy="753570"/>
          </a:xfrm>
          <a:prstGeom prst="rect">
            <a:avLst/>
          </a:prstGeom>
        </p:spPr>
        <p:txBody>
          <a:bodyPr anchor="t" rtlCol="false" tIns="0" lIns="0" bIns="0" rIns="0">
            <a:spAutoFit/>
          </a:bodyPr>
          <a:lstStyle/>
          <a:p>
            <a:pPr algn="l">
              <a:lnSpc>
                <a:spcPts val="3022"/>
              </a:lnSpc>
            </a:pPr>
            <a:r>
              <a:rPr lang="en-US" sz="2158">
                <a:solidFill>
                  <a:srgbClr val="FFFFFF"/>
                </a:solidFill>
                <a:latin typeface="Inter"/>
                <a:ea typeface="Inter"/>
                <a:cs typeface="Inter"/>
                <a:sym typeface="Inter"/>
              </a:rPr>
              <a:t>Immediate alerts using flame &amp; smoke sensors.</a:t>
            </a:r>
          </a:p>
        </p:txBody>
      </p:sp>
      <p:sp>
        <p:nvSpPr>
          <p:cNvPr name="TextBox 8" id="8"/>
          <p:cNvSpPr txBox="true"/>
          <p:nvPr/>
        </p:nvSpPr>
        <p:spPr>
          <a:xfrm rot="0">
            <a:off x="9379767" y="4259000"/>
            <a:ext cx="6203799" cy="753570"/>
          </a:xfrm>
          <a:prstGeom prst="rect">
            <a:avLst/>
          </a:prstGeom>
        </p:spPr>
        <p:txBody>
          <a:bodyPr anchor="t" rtlCol="false" tIns="0" lIns="0" bIns="0" rIns="0">
            <a:spAutoFit/>
          </a:bodyPr>
          <a:lstStyle/>
          <a:p>
            <a:pPr algn="l">
              <a:lnSpc>
                <a:spcPts val="3022"/>
              </a:lnSpc>
            </a:pPr>
            <a:r>
              <a:rPr lang="en-US" sz="2158">
                <a:solidFill>
                  <a:srgbClr val="FFFFFF"/>
                </a:solidFill>
                <a:latin typeface="Inter"/>
                <a:ea typeface="Inter"/>
                <a:cs typeface="Inter"/>
                <a:sym typeface="Inter"/>
              </a:rPr>
              <a:t>Keypad-based PIN entry (more secure than keycards).</a:t>
            </a:r>
          </a:p>
        </p:txBody>
      </p:sp>
      <p:sp>
        <p:nvSpPr>
          <p:cNvPr name="TextBox 9" id="9"/>
          <p:cNvSpPr txBox="true"/>
          <p:nvPr/>
        </p:nvSpPr>
        <p:spPr>
          <a:xfrm rot="0">
            <a:off x="9379767" y="2074940"/>
            <a:ext cx="4068289" cy="445280"/>
          </a:xfrm>
          <a:prstGeom prst="rect">
            <a:avLst/>
          </a:prstGeom>
        </p:spPr>
        <p:txBody>
          <a:bodyPr anchor="t" rtlCol="false" tIns="0" lIns="0" bIns="0" rIns="0">
            <a:spAutoFit/>
          </a:bodyPr>
          <a:lstStyle/>
          <a:p>
            <a:pPr algn="l">
              <a:lnSpc>
                <a:spcPts val="3084"/>
              </a:lnSpc>
            </a:pPr>
            <a:r>
              <a:rPr lang="en-US" sz="2428" b="true">
                <a:solidFill>
                  <a:srgbClr val="A429AA"/>
                </a:solidFill>
                <a:latin typeface="Cooper Hewitt Bold"/>
                <a:ea typeface="Cooper Hewitt Bold"/>
                <a:cs typeface="Cooper Hewitt Bold"/>
                <a:sym typeface="Cooper Hewitt Bold"/>
              </a:rPr>
              <a:t>FIRE &amp; SMOKE DETECTION</a:t>
            </a:r>
          </a:p>
        </p:txBody>
      </p:sp>
      <p:sp>
        <p:nvSpPr>
          <p:cNvPr name="TextBox 10" id="10"/>
          <p:cNvSpPr txBox="true"/>
          <p:nvPr/>
        </p:nvSpPr>
        <p:spPr>
          <a:xfrm rot="0">
            <a:off x="9379767" y="3686573"/>
            <a:ext cx="2691490" cy="445280"/>
          </a:xfrm>
          <a:prstGeom prst="rect">
            <a:avLst/>
          </a:prstGeom>
        </p:spPr>
        <p:txBody>
          <a:bodyPr anchor="t" rtlCol="false" tIns="0" lIns="0" bIns="0" rIns="0">
            <a:spAutoFit/>
          </a:bodyPr>
          <a:lstStyle/>
          <a:p>
            <a:pPr algn="l">
              <a:lnSpc>
                <a:spcPts val="3084"/>
              </a:lnSpc>
            </a:pPr>
            <a:r>
              <a:rPr lang="en-US" sz="2428" b="true">
                <a:solidFill>
                  <a:srgbClr val="A429AA"/>
                </a:solidFill>
                <a:latin typeface="Cooper Hewitt Bold"/>
                <a:ea typeface="Cooper Hewitt Bold"/>
                <a:cs typeface="Cooper Hewitt Bold"/>
                <a:sym typeface="Cooper Hewitt Bold"/>
              </a:rPr>
              <a:t>ACCESS CONTROL</a:t>
            </a:r>
          </a:p>
        </p:txBody>
      </p:sp>
      <p:sp>
        <p:nvSpPr>
          <p:cNvPr name="TextBox 11" id="11"/>
          <p:cNvSpPr txBox="true"/>
          <p:nvPr/>
        </p:nvSpPr>
        <p:spPr>
          <a:xfrm rot="0">
            <a:off x="9379767" y="5990180"/>
            <a:ext cx="6203799" cy="373182"/>
          </a:xfrm>
          <a:prstGeom prst="rect">
            <a:avLst/>
          </a:prstGeom>
        </p:spPr>
        <p:txBody>
          <a:bodyPr anchor="t" rtlCol="false" tIns="0" lIns="0" bIns="0" rIns="0">
            <a:spAutoFit/>
          </a:bodyPr>
          <a:lstStyle/>
          <a:p>
            <a:pPr algn="l">
              <a:lnSpc>
                <a:spcPts val="3022"/>
              </a:lnSpc>
            </a:pPr>
            <a:r>
              <a:rPr lang="en-US" sz="2158">
                <a:solidFill>
                  <a:srgbClr val="FFFFFF"/>
                </a:solidFill>
                <a:latin typeface="Inter"/>
                <a:ea typeface="Inter"/>
                <a:cs typeface="Inter"/>
                <a:sym typeface="Inter"/>
              </a:rPr>
              <a:t>IR sensors detect unauthorized movement.</a:t>
            </a:r>
          </a:p>
        </p:txBody>
      </p:sp>
      <p:sp>
        <p:nvSpPr>
          <p:cNvPr name="TextBox 12" id="12"/>
          <p:cNvSpPr txBox="true"/>
          <p:nvPr/>
        </p:nvSpPr>
        <p:spPr>
          <a:xfrm rot="0">
            <a:off x="9379767" y="5417753"/>
            <a:ext cx="3513128" cy="445280"/>
          </a:xfrm>
          <a:prstGeom prst="rect">
            <a:avLst/>
          </a:prstGeom>
        </p:spPr>
        <p:txBody>
          <a:bodyPr anchor="t" rtlCol="false" tIns="0" lIns="0" bIns="0" rIns="0">
            <a:spAutoFit/>
          </a:bodyPr>
          <a:lstStyle/>
          <a:p>
            <a:pPr algn="l">
              <a:lnSpc>
                <a:spcPts val="3084"/>
              </a:lnSpc>
            </a:pPr>
            <a:r>
              <a:rPr lang="en-US" sz="2428" b="true">
                <a:solidFill>
                  <a:srgbClr val="A429AA"/>
                </a:solidFill>
                <a:latin typeface="Cooper Hewitt Bold"/>
                <a:ea typeface="Cooper Hewitt Bold"/>
                <a:cs typeface="Cooper Hewitt Bold"/>
                <a:sym typeface="Cooper Hewitt Bold"/>
              </a:rPr>
              <a:t>INTRUSION DETECTION</a:t>
            </a:r>
          </a:p>
        </p:txBody>
      </p:sp>
      <p:sp>
        <p:nvSpPr>
          <p:cNvPr name="TextBox 13" id="13"/>
          <p:cNvSpPr txBox="true"/>
          <p:nvPr/>
        </p:nvSpPr>
        <p:spPr>
          <a:xfrm rot="0">
            <a:off x="9379767" y="7342785"/>
            <a:ext cx="6203799" cy="753570"/>
          </a:xfrm>
          <a:prstGeom prst="rect">
            <a:avLst/>
          </a:prstGeom>
        </p:spPr>
        <p:txBody>
          <a:bodyPr anchor="t" rtlCol="false" tIns="0" lIns="0" bIns="0" rIns="0">
            <a:spAutoFit/>
          </a:bodyPr>
          <a:lstStyle/>
          <a:p>
            <a:pPr algn="l">
              <a:lnSpc>
                <a:spcPts val="3022"/>
              </a:lnSpc>
            </a:pPr>
            <a:r>
              <a:rPr lang="en-US" sz="2158">
                <a:solidFill>
                  <a:srgbClr val="FFFFFF"/>
                </a:solidFill>
                <a:latin typeface="Inter"/>
                <a:ea typeface="Inter"/>
                <a:cs typeface="Inter"/>
                <a:sym typeface="Inter"/>
              </a:rPr>
              <a:t>DHT11 tracks temperature/humidity to prevent equipment damage.</a:t>
            </a:r>
          </a:p>
        </p:txBody>
      </p:sp>
      <p:sp>
        <p:nvSpPr>
          <p:cNvPr name="TextBox 14" id="14"/>
          <p:cNvSpPr txBox="true"/>
          <p:nvPr/>
        </p:nvSpPr>
        <p:spPr>
          <a:xfrm rot="0">
            <a:off x="9379767" y="6770358"/>
            <a:ext cx="4645656" cy="445280"/>
          </a:xfrm>
          <a:prstGeom prst="rect">
            <a:avLst/>
          </a:prstGeom>
        </p:spPr>
        <p:txBody>
          <a:bodyPr anchor="t" rtlCol="false" tIns="0" lIns="0" bIns="0" rIns="0">
            <a:spAutoFit/>
          </a:bodyPr>
          <a:lstStyle/>
          <a:p>
            <a:pPr algn="l">
              <a:lnSpc>
                <a:spcPts val="3084"/>
              </a:lnSpc>
            </a:pPr>
            <a:r>
              <a:rPr lang="en-US" sz="2428" b="true">
                <a:solidFill>
                  <a:srgbClr val="A429AA"/>
                </a:solidFill>
                <a:latin typeface="Cooper Hewitt Bold"/>
                <a:ea typeface="Cooper Hewitt Bold"/>
                <a:cs typeface="Cooper Hewitt Bold"/>
                <a:sym typeface="Cooper Hewitt Bold"/>
              </a:rPr>
              <a:t>ENVIRONMENTAL MONITORING</a:t>
            </a:r>
          </a:p>
        </p:txBody>
      </p:sp>
      <p:sp>
        <p:nvSpPr>
          <p:cNvPr name="TextBox 15" id="15"/>
          <p:cNvSpPr txBox="true"/>
          <p:nvPr/>
        </p:nvSpPr>
        <p:spPr>
          <a:xfrm rot="0">
            <a:off x="9379767" y="8983252"/>
            <a:ext cx="6203799" cy="373182"/>
          </a:xfrm>
          <a:prstGeom prst="rect">
            <a:avLst/>
          </a:prstGeom>
        </p:spPr>
        <p:txBody>
          <a:bodyPr anchor="t" rtlCol="false" tIns="0" lIns="0" bIns="0" rIns="0">
            <a:spAutoFit/>
          </a:bodyPr>
          <a:lstStyle/>
          <a:p>
            <a:pPr algn="l">
              <a:lnSpc>
                <a:spcPts val="3022"/>
              </a:lnSpc>
            </a:pPr>
            <a:r>
              <a:rPr lang="en-US" sz="2158">
                <a:solidFill>
                  <a:srgbClr val="FFFFFF"/>
                </a:solidFill>
                <a:latin typeface="Inter"/>
                <a:ea typeface="Inter"/>
                <a:cs typeface="Inter"/>
                <a:sym typeface="Inter"/>
              </a:rPr>
              <a:t>LCD display + Wi-Fi notifications (via ESP32).</a:t>
            </a:r>
          </a:p>
        </p:txBody>
      </p:sp>
      <p:sp>
        <p:nvSpPr>
          <p:cNvPr name="TextBox 16" id="16"/>
          <p:cNvSpPr txBox="true"/>
          <p:nvPr/>
        </p:nvSpPr>
        <p:spPr>
          <a:xfrm rot="0">
            <a:off x="9379767" y="8410824"/>
            <a:ext cx="3513128" cy="445280"/>
          </a:xfrm>
          <a:prstGeom prst="rect">
            <a:avLst/>
          </a:prstGeom>
        </p:spPr>
        <p:txBody>
          <a:bodyPr anchor="t" rtlCol="false" tIns="0" lIns="0" bIns="0" rIns="0">
            <a:spAutoFit/>
          </a:bodyPr>
          <a:lstStyle/>
          <a:p>
            <a:pPr algn="l">
              <a:lnSpc>
                <a:spcPts val="3084"/>
              </a:lnSpc>
            </a:pPr>
            <a:r>
              <a:rPr lang="en-US" sz="2428" b="true">
                <a:solidFill>
                  <a:srgbClr val="A429AA"/>
                </a:solidFill>
                <a:latin typeface="Cooper Hewitt Bold"/>
                <a:ea typeface="Cooper Hewitt Bold"/>
                <a:cs typeface="Cooper Hewitt Bold"/>
                <a:sym typeface="Cooper Hewitt Bold"/>
              </a:rPr>
              <a:t>REAL-TIME ALERTS </a:t>
            </a:r>
          </a:p>
        </p:txBody>
      </p:sp>
      <p:sp>
        <p:nvSpPr>
          <p:cNvPr name="Freeform 17" id="17"/>
          <p:cNvSpPr/>
          <p:nvPr/>
        </p:nvSpPr>
        <p:spPr>
          <a:xfrm flipH="false" flipV="false" rot="0">
            <a:off x="2206026" y="4830461"/>
            <a:ext cx="4941478" cy="3485988"/>
          </a:xfrm>
          <a:custGeom>
            <a:avLst/>
            <a:gdLst/>
            <a:ahLst/>
            <a:cxnLst/>
            <a:rect r="r" b="b" t="t" l="l"/>
            <a:pathLst>
              <a:path h="3485988" w="4941478">
                <a:moveTo>
                  <a:pt x="0" y="0"/>
                </a:moveTo>
                <a:lnTo>
                  <a:pt x="4941477" y="0"/>
                </a:lnTo>
                <a:lnTo>
                  <a:pt x="4941477" y="3485988"/>
                </a:lnTo>
                <a:lnTo>
                  <a:pt x="0" y="3485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663233" y="-122569"/>
            <a:ext cx="2126919" cy="4798745"/>
            <a:chOff x="0" y="0"/>
            <a:chExt cx="660400" cy="1489991"/>
          </a:xfrm>
        </p:grpSpPr>
        <p:sp>
          <p:nvSpPr>
            <p:cNvPr name="Freeform 4" id="4"/>
            <p:cNvSpPr/>
            <p:nvPr/>
          </p:nvSpPr>
          <p:spPr>
            <a:xfrm flipH="false" flipV="false" rot="0">
              <a:off x="0" y="0"/>
              <a:ext cx="660400" cy="1489992"/>
            </a:xfrm>
            <a:custGeom>
              <a:avLst/>
              <a:gdLst/>
              <a:ahLst/>
              <a:cxnLst/>
              <a:rect r="r" b="b" t="t" l="l"/>
              <a:pathLst>
                <a:path h="1489992" w="660400">
                  <a:moveTo>
                    <a:pt x="220252" y="1470922"/>
                  </a:moveTo>
                  <a:cubicBezTo>
                    <a:pt x="254109" y="1482436"/>
                    <a:pt x="292600" y="1489992"/>
                    <a:pt x="330378" y="1489992"/>
                  </a:cubicBezTo>
                  <a:cubicBezTo>
                    <a:pt x="368157" y="1489992"/>
                    <a:pt x="404509" y="1483514"/>
                    <a:pt x="438009" y="1472001"/>
                  </a:cubicBezTo>
                  <a:cubicBezTo>
                    <a:pt x="438723" y="1471641"/>
                    <a:pt x="439435" y="1471641"/>
                    <a:pt x="440148" y="1471282"/>
                  </a:cubicBezTo>
                  <a:cubicBezTo>
                    <a:pt x="565955" y="1425227"/>
                    <a:pt x="658618" y="1303613"/>
                    <a:pt x="660400" y="1146447"/>
                  </a:cubicBezTo>
                  <a:lnTo>
                    <a:pt x="660400" y="0"/>
                  </a:lnTo>
                  <a:lnTo>
                    <a:pt x="0" y="0"/>
                  </a:lnTo>
                  <a:lnTo>
                    <a:pt x="0" y="1145596"/>
                  </a:lnTo>
                  <a:cubicBezTo>
                    <a:pt x="1782" y="1304331"/>
                    <a:pt x="93019" y="1425947"/>
                    <a:pt x="220252" y="1470922"/>
                  </a:cubicBezTo>
                  <a:close/>
                </a:path>
              </a:pathLst>
            </a:custGeom>
            <a:solidFill>
              <a:srgbClr val="A429AA"/>
            </a:solidFill>
          </p:spPr>
        </p:sp>
        <p:sp>
          <p:nvSpPr>
            <p:cNvPr name="TextBox 5" id="5"/>
            <p:cNvSpPr txBox="true"/>
            <p:nvPr/>
          </p:nvSpPr>
          <p:spPr>
            <a:xfrm>
              <a:off x="0" y="-57150"/>
              <a:ext cx="660400" cy="1420141"/>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08357" y="-108067"/>
            <a:ext cx="2141540" cy="4035833"/>
            <a:chOff x="0" y="0"/>
            <a:chExt cx="660400" cy="1244555"/>
          </a:xfrm>
        </p:grpSpPr>
        <p:sp>
          <p:nvSpPr>
            <p:cNvPr name="Freeform 7" id="7"/>
            <p:cNvSpPr/>
            <p:nvPr/>
          </p:nvSpPr>
          <p:spPr>
            <a:xfrm flipH="false" flipV="false" rot="0">
              <a:off x="0" y="0"/>
              <a:ext cx="660400" cy="1244555"/>
            </a:xfrm>
            <a:custGeom>
              <a:avLst/>
              <a:gdLst/>
              <a:ahLst/>
              <a:cxnLst/>
              <a:rect r="r" b="b" t="t" l="l"/>
              <a:pathLst>
                <a:path h="1244555" w="660400">
                  <a:moveTo>
                    <a:pt x="220252" y="1225486"/>
                  </a:moveTo>
                  <a:cubicBezTo>
                    <a:pt x="254109" y="1237000"/>
                    <a:pt x="292600" y="1244555"/>
                    <a:pt x="330378" y="1244555"/>
                  </a:cubicBezTo>
                  <a:cubicBezTo>
                    <a:pt x="368157" y="1244555"/>
                    <a:pt x="404509" y="1238078"/>
                    <a:pt x="438009" y="1226564"/>
                  </a:cubicBezTo>
                  <a:cubicBezTo>
                    <a:pt x="438723" y="1226205"/>
                    <a:pt x="439435" y="1226205"/>
                    <a:pt x="440148" y="1225845"/>
                  </a:cubicBezTo>
                  <a:cubicBezTo>
                    <a:pt x="565955" y="1179790"/>
                    <a:pt x="658618" y="1058176"/>
                    <a:pt x="660400" y="906462"/>
                  </a:cubicBezTo>
                  <a:lnTo>
                    <a:pt x="660400" y="0"/>
                  </a:lnTo>
                  <a:lnTo>
                    <a:pt x="0" y="0"/>
                  </a:lnTo>
                  <a:lnTo>
                    <a:pt x="0" y="905790"/>
                  </a:lnTo>
                  <a:cubicBezTo>
                    <a:pt x="1782" y="1058895"/>
                    <a:pt x="93019" y="1180510"/>
                    <a:pt x="220252" y="1225486"/>
                  </a:cubicBezTo>
                  <a:close/>
                </a:path>
              </a:pathLst>
            </a:custGeom>
            <a:solidFill>
              <a:srgbClr val="13538A"/>
            </a:solidFill>
          </p:spPr>
        </p:sp>
        <p:sp>
          <p:nvSpPr>
            <p:cNvPr name="TextBox 8" id="8"/>
            <p:cNvSpPr txBox="true"/>
            <p:nvPr/>
          </p:nvSpPr>
          <p:spPr>
            <a:xfrm>
              <a:off x="0" y="-57150"/>
              <a:ext cx="660400" cy="1174705"/>
            </a:xfrm>
            <a:prstGeom prst="rect">
              <a:avLst/>
            </a:prstGeom>
          </p:spPr>
          <p:txBody>
            <a:bodyPr anchor="ctr" rtlCol="false" tIns="40523" lIns="40523" bIns="40523" rIns="40523"/>
            <a:lstStyle/>
            <a:p>
              <a:pPr algn="ctr">
                <a:lnSpc>
                  <a:spcPts val="3299"/>
                </a:lnSpc>
              </a:pPr>
            </a:p>
          </p:txBody>
        </p:sp>
      </p:grpSp>
      <p:sp>
        <p:nvSpPr>
          <p:cNvPr name="Freeform 9" id="9"/>
          <p:cNvSpPr/>
          <p:nvPr/>
        </p:nvSpPr>
        <p:spPr>
          <a:xfrm flipH="false" flipV="false" rot="1324771">
            <a:off x="-824693" y="-254670"/>
            <a:ext cx="4081578" cy="2596904"/>
          </a:xfrm>
          <a:custGeom>
            <a:avLst/>
            <a:gdLst/>
            <a:ahLst/>
            <a:cxnLst/>
            <a:rect r="r" b="b" t="t" l="l"/>
            <a:pathLst>
              <a:path h="2596904" w="4081578">
                <a:moveTo>
                  <a:pt x="0" y="0"/>
                </a:moveTo>
                <a:lnTo>
                  <a:pt x="4081578" y="0"/>
                </a:lnTo>
                <a:lnTo>
                  <a:pt x="4081578" y="2596904"/>
                </a:lnTo>
                <a:lnTo>
                  <a:pt x="0" y="2596904"/>
                </a:lnTo>
                <a:lnTo>
                  <a:pt x="0" y="0"/>
                </a:lnTo>
                <a:close/>
              </a:path>
            </a:pathLst>
          </a:custGeom>
          <a:blipFill>
            <a:blip r:embed="rId3"/>
            <a:stretch>
              <a:fillRect l="0" t="0" r="0" b="0"/>
            </a:stretch>
          </a:blipFill>
        </p:spPr>
      </p:sp>
      <p:sp>
        <p:nvSpPr>
          <p:cNvPr name="TextBox 10" id="10"/>
          <p:cNvSpPr txBox="true"/>
          <p:nvPr/>
        </p:nvSpPr>
        <p:spPr>
          <a:xfrm rot="0">
            <a:off x="299669" y="1999421"/>
            <a:ext cx="1744378" cy="297258"/>
          </a:xfrm>
          <a:prstGeom prst="rect">
            <a:avLst/>
          </a:prstGeom>
        </p:spPr>
        <p:txBody>
          <a:bodyPr anchor="t" rtlCol="false" tIns="0" lIns="0" bIns="0" rIns="0">
            <a:spAutoFit/>
          </a:bodyPr>
          <a:lstStyle/>
          <a:p>
            <a:pPr algn="ctr">
              <a:lnSpc>
                <a:spcPts val="2383"/>
              </a:lnSpc>
            </a:pPr>
            <a:r>
              <a:rPr lang="en-US" b="true" sz="1985" spc="198">
                <a:solidFill>
                  <a:srgbClr val="FFFFFF"/>
                </a:solidFill>
                <a:latin typeface="Aileron Bold"/>
                <a:ea typeface="Aileron Bold"/>
                <a:cs typeface="Aileron Bold"/>
                <a:sym typeface="Aileron Bold"/>
              </a:rPr>
              <a:t>IR SENSOR</a:t>
            </a:r>
          </a:p>
        </p:txBody>
      </p:sp>
      <p:sp>
        <p:nvSpPr>
          <p:cNvPr name="TextBox 11" id="11"/>
          <p:cNvSpPr txBox="true"/>
          <p:nvPr/>
        </p:nvSpPr>
        <p:spPr>
          <a:xfrm rot="0">
            <a:off x="299669" y="2374306"/>
            <a:ext cx="1744378" cy="315541"/>
          </a:xfrm>
          <a:prstGeom prst="rect">
            <a:avLst/>
          </a:prstGeom>
        </p:spPr>
        <p:txBody>
          <a:bodyPr anchor="t" rtlCol="false" tIns="0" lIns="0" bIns="0" rIns="0">
            <a:spAutoFit/>
          </a:bodyPr>
          <a:lstStyle/>
          <a:p>
            <a:pPr algn="ctr">
              <a:lnSpc>
                <a:spcPts val="2581"/>
              </a:lnSpc>
            </a:pPr>
            <a:r>
              <a:rPr lang="en-US" sz="1844" spc="36">
                <a:solidFill>
                  <a:srgbClr val="FFFFFF"/>
                </a:solidFill>
                <a:latin typeface="Aileron"/>
                <a:ea typeface="Aileron"/>
                <a:cs typeface="Aileron"/>
                <a:sym typeface="Aileron"/>
              </a:rPr>
              <a:t>Detect Motion</a:t>
            </a:r>
          </a:p>
        </p:txBody>
      </p:sp>
      <p:grpSp>
        <p:nvGrpSpPr>
          <p:cNvPr name="Group 12" id="12"/>
          <p:cNvGrpSpPr/>
          <p:nvPr/>
        </p:nvGrpSpPr>
        <p:grpSpPr>
          <a:xfrm rot="0">
            <a:off x="2387553" y="-135911"/>
            <a:ext cx="2169620" cy="4482543"/>
            <a:chOff x="0" y="0"/>
            <a:chExt cx="660400" cy="1364419"/>
          </a:xfrm>
        </p:grpSpPr>
        <p:sp>
          <p:nvSpPr>
            <p:cNvPr name="Freeform 13" id="13"/>
            <p:cNvSpPr/>
            <p:nvPr/>
          </p:nvSpPr>
          <p:spPr>
            <a:xfrm flipH="false" flipV="false" rot="0">
              <a:off x="0" y="0"/>
              <a:ext cx="660400" cy="1364419"/>
            </a:xfrm>
            <a:custGeom>
              <a:avLst/>
              <a:gdLst/>
              <a:ahLst/>
              <a:cxnLst/>
              <a:rect r="r" b="b" t="t" l="l"/>
              <a:pathLst>
                <a:path h="1364419" w="660400">
                  <a:moveTo>
                    <a:pt x="220252" y="1345350"/>
                  </a:moveTo>
                  <a:cubicBezTo>
                    <a:pt x="254109" y="1356864"/>
                    <a:pt x="292600" y="1364419"/>
                    <a:pt x="330378" y="1364419"/>
                  </a:cubicBezTo>
                  <a:cubicBezTo>
                    <a:pt x="368157" y="1364419"/>
                    <a:pt x="404509" y="1357942"/>
                    <a:pt x="438009" y="1346428"/>
                  </a:cubicBezTo>
                  <a:cubicBezTo>
                    <a:pt x="438723" y="1346069"/>
                    <a:pt x="439435" y="1346069"/>
                    <a:pt x="440148" y="1345710"/>
                  </a:cubicBezTo>
                  <a:cubicBezTo>
                    <a:pt x="565955" y="1299654"/>
                    <a:pt x="658618" y="1178040"/>
                    <a:pt x="660400" y="1023664"/>
                  </a:cubicBezTo>
                  <a:lnTo>
                    <a:pt x="660400" y="0"/>
                  </a:lnTo>
                  <a:lnTo>
                    <a:pt x="0" y="0"/>
                  </a:lnTo>
                  <a:lnTo>
                    <a:pt x="0" y="1022905"/>
                  </a:lnTo>
                  <a:cubicBezTo>
                    <a:pt x="1782" y="1178759"/>
                    <a:pt x="93019" y="1300375"/>
                    <a:pt x="220252" y="1345350"/>
                  </a:cubicBezTo>
                  <a:close/>
                </a:path>
              </a:pathLst>
            </a:custGeom>
            <a:solidFill>
              <a:srgbClr val="465E89"/>
            </a:solidFill>
          </p:spPr>
        </p:sp>
        <p:sp>
          <p:nvSpPr>
            <p:cNvPr name="TextBox 14" id="14"/>
            <p:cNvSpPr txBox="true"/>
            <p:nvPr/>
          </p:nvSpPr>
          <p:spPr>
            <a:xfrm>
              <a:off x="0" y="-66675"/>
              <a:ext cx="660400" cy="1304094"/>
            </a:xfrm>
            <a:prstGeom prst="rect">
              <a:avLst/>
            </a:prstGeom>
          </p:spPr>
          <p:txBody>
            <a:bodyPr anchor="ctr" rtlCol="false" tIns="41054" lIns="41054" bIns="41054" rIns="41054"/>
            <a:lstStyle/>
            <a:p>
              <a:pPr algn="ctr">
                <a:lnSpc>
                  <a:spcPts val="3300"/>
                </a:lnSpc>
              </a:pPr>
            </a:p>
          </p:txBody>
        </p:sp>
      </p:grpSp>
      <p:sp>
        <p:nvSpPr>
          <p:cNvPr name="TextBox 15" id="15"/>
          <p:cNvSpPr txBox="true"/>
          <p:nvPr/>
        </p:nvSpPr>
        <p:spPr>
          <a:xfrm rot="0">
            <a:off x="2588738" y="1992895"/>
            <a:ext cx="1767250" cy="611836"/>
          </a:xfrm>
          <a:prstGeom prst="rect">
            <a:avLst/>
          </a:prstGeom>
        </p:spPr>
        <p:txBody>
          <a:bodyPr anchor="t" rtlCol="false" tIns="0" lIns="0" bIns="0" rIns="0">
            <a:spAutoFit/>
          </a:bodyPr>
          <a:lstStyle/>
          <a:p>
            <a:pPr algn="ctr">
              <a:lnSpc>
                <a:spcPts val="2414"/>
              </a:lnSpc>
            </a:pPr>
            <a:r>
              <a:rPr lang="en-US" b="true" sz="2012" spc="201">
                <a:solidFill>
                  <a:srgbClr val="FFFFFF"/>
                </a:solidFill>
                <a:latin typeface="Aileron Bold"/>
                <a:ea typeface="Aileron Bold"/>
                <a:cs typeface="Aileron Bold"/>
                <a:sym typeface="Aileron Bold"/>
              </a:rPr>
              <a:t>SMOKE SENSOR</a:t>
            </a:r>
          </a:p>
        </p:txBody>
      </p:sp>
      <p:sp>
        <p:nvSpPr>
          <p:cNvPr name="TextBox 16" id="16"/>
          <p:cNvSpPr txBox="true"/>
          <p:nvPr/>
        </p:nvSpPr>
        <p:spPr>
          <a:xfrm rot="0">
            <a:off x="2588738" y="2683875"/>
            <a:ext cx="1767250" cy="319178"/>
          </a:xfrm>
          <a:prstGeom prst="rect">
            <a:avLst/>
          </a:prstGeom>
        </p:spPr>
        <p:txBody>
          <a:bodyPr anchor="t" rtlCol="false" tIns="0" lIns="0" bIns="0" rIns="0">
            <a:spAutoFit/>
          </a:bodyPr>
          <a:lstStyle/>
          <a:p>
            <a:pPr algn="ctr">
              <a:lnSpc>
                <a:spcPts val="2615"/>
              </a:lnSpc>
            </a:pPr>
            <a:r>
              <a:rPr lang="en-US" sz="1868" spc="37">
                <a:solidFill>
                  <a:srgbClr val="FFFFFF"/>
                </a:solidFill>
                <a:latin typeface="Aileron"/>
                <a:ea typeface="Aileron"/>
                <a:cs typeface="Aileron"/>
                <a:sym typeface="Aileron"/>
              </a:rPr>
              <a:t>Detect Smoke</a:t>
            </a:r>
          </a:p>
        </p:txBody>
      </p:sp>
      <p:sp>
        <p:nvSpPr>
          <p:cNvPr name="Freeform 17" id="17"/>
          <p:cNvSpPr/>
          <p:nvPr/>
        </p:nvSpPr>
        <p:spPr>
          <a:xfrm flipH="false" flipV="false" rot="0">
            <a:off x="3461942" y="-465456"/>
            <a:ext cx="4311423" cy="2872486"/>
          </a:xfrm>
          <a:custGeom>
            <a:avLst/>
            <a:gdLst/>
            <a:ahLst/>
            <a:cxnLst/>
            <a:rect r="r" b="b" t="t" l="l"/>
            <a:pathLst>
              <a:path h="2872486" w="4311423">
                <a:moveTo>
                  <a:pt x="0" y="0"/>
                </a:moveTo>
                <a:lnTo>
                  <a:pt x="4311423" y="0"/>
                </a:lnTo>
                <a:lnTo>
                  <a:pt x="4311423" y="2872486"/>
                </a:lnTo>
                <a:lnTo>
                  <a:pt x="0" y="2872486"/>
                </a:lnTo>
                <a:lnTo>
                  <a:pt x="0" y="0"/>
                </a:lnTo>
                <a:close/>
              </a:path>
            </a:pathLst>
          </a:custGeom>
          <a:blipFill>
            <a:blip r:embed="rId4"/>
            <a:stretch>
              <a:fillRect l="0" t="-750" r="0" b="-750"/>
            </a:stretch>
          </a:blipFill>
        </p:spPr>
      </p:sp>
      <p:sp>
        <p:nvSpPr>
          <p:cNvPr name="Freeform 18" id="18"/>
          <p:cNvSpPr/>
          <p:nvPr/>
        </p:nvSpPr>
        <p:spPr>
          <a:xfrm flipH="true" flipV="false" rot="909008">
            <a:off x="2737211" y="280452"/>
            <a:ext cx="1449462" cy="1449462"/>
          </a:xfrm>
          <a:custGeom>
            <a:avLst/>
            <a:gdLst/>
            <a:ahLst/>
            <a:cxnLst/>
            <a:rect r="r" b="b" t="t" l="l"/>
            <a:pathLst>
              <a:path h="1449462" w="1449462">
                <a:moveTo>
                  <a:pt x="1449462" y="0"/>
                </a:moveTo>
                <a:lnTo>
                  <a:pt x="0" y="0"/>
                </a:lnTo>
                <a:lnTo>
                  <a:pt x="0" y="1449462"/>
                </a:lnTo>
                <a:lnTo>
                  <a:pt x="1449462" y="1449462"/>
                </a:lnTo>
                <a:lnTo>
                  <a:pt x="1449462" y="0"/>
                </a:lnTo>
                <a:close/>
              </a:path>
            </a:pathLst>
          </a:custGeom>
          <a:blipFill>
            <a:blip r:embed="rId5"/>
            <a:stretch>
              <a:fillRect l="0" t="0" r="0" b="0"/>
            </a:stretch>
          </a:blipFill>
        </p:spPr>
      </p:sp>
      <p:grpSp>
        <p:nvGrpSpPr>
          <p:cNvPr name="Group 19" id="19"/>
          <p:cNvGrpSpPr/>
          <p:nvPr/>
        </p:nvGrpSpPr>
        <p:grpSpPr>
          <a:xfrm rot="0">
            <a:off x="2761477" y="7518631"/>
            <a:ext cx="12850951" cy="1585865"/>
            <a:chOff x="0" y="0"/>
            <a:chExt cx="17134601" cy="2114487"/>
          </a:xfrm>
        </p:grpSpPr>
        <p:sp>
          <p:nvSpPr>
            <p:cNvPr name="TextBox 20" id="20"/>
            <p:cNvSpPr txBox="true"/>
            <p:nvPr/>
          </p:nvSpPr>
          <p:spPr>
            <a:xfrm rot="0">
              <a:off x="8803" y="-66675"/>
              <a:ext cx="17125798" cy="1375035"/>
            </a:xfrm>
            <a:prstGeom prst="rect">
              <a:avLst/>
            </a:prstGeom>
          </p:spPr>
          <p:txBody>
            <a:bodyPr anchor="t" rtlCol="false" tIns="0" lIns="0" bIns="0" rIns="0">
              <a:spAutoFit/>
            </a:bodyPr>
            <a:lstStyle/>
            <a:p>
              <a:pPr algn="ctr">
                <a:lnSpc>
                  <a:spcPts val="8376"/>
                </a:lnSpc>
              </a:pPr>
              <a:r>
                <a:rPr lang="en-US" b="true" sz="6443" spc="193">
                  <a:solidFill>
                    <a:srgbClr val="A429AA"/>
                  </a:solidFill>
                  <a:latin typeface="Aileron Heavy"/>
                  <a:ea typeface="Aileron Heavy"/>
                  <a:cs typeface="Aileron Heavy"/>
                  <a:sym typeface="Aileron Heavy"/>
                </a:rPr>
                <a:t>HARDWARE</a:t>
              </a:r>
            </a:p>
          </p:txBody>
        </p:sp>
        <p:sp>
          <p:nvSpPr>
            <p:cNvPr name="TextBox 21" id="21"/>
            <p:cNvSpPr txBox="true"/>
            <p:nvPr/>
          </p:nvSpPr>
          <p:spPr>
            <a:xfrm rot="0">
              <a:off x="0" y="1457225"/>
              <a:ext cx="17125798" cy="657262"/>
            </a:xfrm>
            <a:prstGeom prst="rect">
              <a:avLst/>
            </a:prstGeom>
          </p:spPr>
          <p:txBody>
            <a:bodyPr anchor="t" rtlCol="false" tIns="0" lIns="0" bIns="0" rIns="0">
              <a:spAutoFit/>
            </a:bodyPr>
            <a:lstStyle/>
            <a:p>
              <a:pPr algn="ctr">
                <a:lnSpc>
                  <a:spcPts val="4188"/>
                </a:lnSpc>
              </a:pPr>
              <a:r>
                <a:rPr lang="en-US" sz="2991" spc="59">
                  <a:solidFill>
                    <a:srgbClr val="FFFFFF"/>
                  </a:solidFill>
                  <a:latin typeface="Aileron"/>
                  <a:ea typeface="Aileron"/>
                  <a:cs typeface="Aileron"/>
                  <a:sym typeface="Aileron"/>
                </a:rPr>
                <a:t>In The System</a:t>
              </a:r>
            </a:p>
          </p:txBody>
        </p:sp>
      </p:grpSp>
      <p:grpSp>
        <p:nvGrpSpPr>
          <p:cNvPr name="Group 22" id="22"/>
          <p:cNvGrpSpPr/>
          <p:nvPr/>
        </p:nvGrpSpPr>
        <p:grpSpPr>
          <a:xfrm rot="0">
            <a:off x="4853295" y="2009701"/>
            <a:ext cx="1732468" cy="1007779"/>
            <a:chOff x="0" y="0"/>
            <a:chExt cx="2309957" cy="1343705"/>
          </a:xfrm>
        </p:grpSpPr>
        <p:sp>
          <p:nvSpPr>
            <p:cNvPr name="TextBox 23" id="23"/>
            <p:cNvSpPr txBox="true"/>
            <p:nvPr/>
          </p:nvSpPr>
          <p:spPr>
            <a:xfrm rot="0">
              <a:off x="0" y="0"/>
              <a:ext cx="2309957" cy="393638"/>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DHT11</a:t>
              </a:r>
            </a:p>
          </p:txBody>
        </p:sp>
        <p:sp>
          <p:nvSpPr>
            <p:cNvPr name="TextBox 24" id="24"/>
            <p:cNvSpPr txBox="true"/>
            <p:nvPr/>
          </p:nvSpPr>
          <p:spPr>
            <a:xfrm rot="0">
              <a:off x="0" y="508787"/>
              <a:ext cx="2309957" cy="834918"/>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Tempreture &amp; Humidity</a:t>
              </a:r>
            </a:p>
          </p:txBody>
        </p:sp>
      </p:grpSp>
      <p:grpSp>
        <p:nvGrpSpPr>
          <p:cNvPr name="Group 25" id="25"/>
          <p:cNvGrpSpPr/>
          <p:nvPr/>
        </p:nvGrpSpPr>
        <p:grpSpPr>
          <a:xfrm rot="0">
            <a:off x="6929030" y="-123618"/>
            <a:ext cx="2126919" cy="5193977"/>
            <a:chOff x="0" y="0"/>
            <a:chExt cx="660400" cy="1612710"/>
          </a:xfrm>
        </p:grpSpPr>
        <p:sp>
          <p:nvSpPr>
            <p:cNvPr name="Freeform 26" id="26"/>
            <p:cNvSpPr/>
            <p:nvPr/>
          </p:nvSpPr>
          <p:spPr>
            <a:xfrm flipH="false" flipV="false" rot="0">
              <a:off x="0" y="0"/>
              <a:ext cx="660400" cy="1612710"/>
            </a:xfrm>
            <a:custGeom>
              <a:avLst/>
              <a:gdLst/>
              <a:ahLst/>
              <a:cxnLst/>
              <a:rect r="r" b="b" t="t" l="l"/>
              <a:pathLst>
                <a:path h="1612710" w="66040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close/>
                </a:path>
              </a:pathLst>
            </a:custGeom>
            <a:solidFill>
              <a:srgbClr val="E386E8"/>
            </a:solidFill>
          </p:spPr>
        </p:sp>
        <p:sp>
          <p:nvSpPr>
            <p:cNvPr name="TextBox 27" id="27"/>
            <p:cNvSpPr txBox="true"/>
            <p:nvPr/>
          </p:nvSpPr>
          <p:spPr>
            <a:xfrm>
              <a:off x="0" y="-57150"/>
              <a:ext cx="660400" cy="1542860"/>
            </a:xfrm>
            <a:prstGeom prst="rect">
              <a:avLst/>
            </a:prstGeom>
          </p:spPr>
          <p:txBody>
            <a:bodyPr anchor="ctr" rtlCol="false" tIns="55102" lIns="55102" bIns="55102" rIns="55102"/>
            <a:lstStyle/>
            <a:p>
              <a:pPr algn="ctr">
                <a:lnSpc>
                  <a:spcPts val="3299"/>
                </a:lnSpc>
              </a:pPr>
            </a:p>
          </p:txBody>
        </p:sp>
      </p:grpSp>
      <p:sp>
        <p:nvSpPr>
          <p:cNvPr name="Freeform 28" id="28"/>
          <p:cNvSpPr/>
          <p:nvPr/>
        </p:nvSpPr>
        <p:spPr>
          <a:xfrm flipH="true" flipV="false" rot="3429499">
            <a:off x="7177492" y="377940"/>
            <a:ext cx="1629995" cy="1629995"/>
          </a:xfrm>
          <a:custGeom>
            <a:avLst/>
            <a:gdLst/>
            <a:ahLst/>
            <a:cxnLst/>
            <a:rect r="r" b="b" t="t" l="l"/>
            <a:pathLst>
              <a:path h="1629995" w="1629995">
                <a:moveTo>
                  <a:pt x="1629995" y="0"/>
                </a:moveTo>
                <a:lnTo>
                  <a:pt x="0" y="0"/>
                </a:lnTo>
                <a:lnTo>
                  <a:pt x="0" y="1629995"/>
                </a:lnTo>
                <a:lnTo>
                  <a:pt x="1629995" y="1629995"/>
                </a:lnTo>
                <a:lnTo>
                  <a:pt x="1629995" y="0"/>
                </a:lnTo>
                <a:close/>
              </a:path>
            </a:pathLst>
          </a:custGeom>
          <a:blipFill>
            <a:blip r:embed="rId6"/>
            <a:stretch>
              <a:fillRect l="0" t="0" r="0" b="0"/>
            </a:stretch>
          </a:blipFill>
        </p:spPr>
      </p:sp>
      <p:sp>
        <p:nvSpPr>
          <p:cNvPr name="TextBox 29" id="29"/>
          <p:cNvSpPr txBox="true"/>
          <p:nvPr/>
        </p:nvSpPr>
        <p:spPr>
          <a:xfrm rot="0">
            <a:off x="7126255" y="2008651"/>
            <a:ext cx="1732468" cy="590457"/>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FIRE SENSOR</a:t>
            </a:r>
          </a:p>
        </p:txBody>
      </p:sp>
      <p:sp>
        <p:nvSpPr>
          <p:cNvPr name="TextBox 30" id="30"/>
          <p:cNvSpPr txBox="true"/>
          <p:nvPr/>
        </p:nvSpPr>
        <p:spPr>
          <a:xfrm rot="0">
            <a:off x="7173568" y="2707487"/>
            <a:ext cx="1732468" cy="313646"/>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Detect Fire</a:t>
            </a:r>
          </a:p>
        </p:txBody>
      </p:sp>
      <p:grpSp>
        <p:nvGrpSpPr>
          <p:cNvPr name="Group 31" id="31"/>
          <p:cNvGrpSpPr/>
          <p:nvPr/>
        </p:nvGrpSpPr>
        <p:grpSpPr>
          <a:xfrm rot="0">
            <a:off x="9202461" y="-222770"/>
            <a:ext cx="2126919" cy="5469721"/>
            <a:chOff x="0" y="0"/>
            <a:chExt cx="660400" cy="1698327"/>
          </a:xfrm>
        </p:grpSpPr>
        <p:sp>
          <p:nvSpPr>
            <p:cNvPr name="Freeform 32" id="32"/>
            <p:cNvSpPr/>
            <p:nvPr/>
          </p:nvSpPr>
          <p:spPr>
            <a:xfrm flipH="false" flipV="false" rot="0">
              <a:off x="0" y="0"/>
              <a:ext cx="660400" cy="1698327"/>
            </a:xfrm>
            <a:custGeom>
              <a:avLst/>
              <a:gdLst/>
              <a:ahLst/>
              <a:cxnLst/>
              <a:rect r="r" b="b" t="t" l="l"/>
              <a:pathLst>
                <a:path h="1698327" w="660400">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close/>
                </a:path>
              </a:pathLst>
            </a:custGeom>
            <a:solidFill>
              <a:srgbClr val="F5B5F6"/>
            </a:solidFill>
          </p:spPr>
        </p:sp>
        <p:sp>
          <p:nvSpPr>
            <p:cNvPr name="TextBox 33" id="33"/>
            <p:cNvSpPr txBox="true"/>
            <p:nvPr/>
          </p:nvSpPr>
          <p:spPr>
            <a:xfrm>
              <a:off x="0" y="-57150"/>
              <a:ext cx="660400" cy="1628477"/>
            </a:xfrm>
            <a:prstGeom prst="rect">
              <a:avLst/>
            </a:prstGeom>
          </p:spPr>
          <p:txBody>
            <a:bodyPr anchor="ctr" rtlCol="false" tIns="55102" lIns="55102" bIns="55102" rIns="55102"/>
            <a:lstStyle/>
            <a:p>
              <a:pPr algn="ctr">
                <a:lnSpc>
                  <a:spcPts val="3299"/>
                </a:lnSpc>
              </a:pPr>
            </a:p>
          </p:txBody>
        </p:sp>
      </p:grpSp>
      <p:sp>
        <p:nvSpPr>
          <p:cNvPr name="Freeform 34" id="34"/>
          <p:cNvSpPr/>
          <p:nvPr/>
        </p:nvSpPr>
        <p:spPr>
          <a:xfrm flipH="true" flipV="false" rot="0">
            <a:off x="9419057" y="440179"/>
            <a:ext cx="1505516" cy="1505516"/>
          </a:xfrm>
          <a:custGeom>
            <a:avLst/>
            <a:gdLst/>
            <a:ahLst/>
            <a:cxnLst/>
            <a:rect r="r" b="b" t="t" l="l"/>
            <a:pathLst>
              <a:path h="1505516" w="1505516">
                <a:moveTo>
                  <a:pt x="1505516" y="0"/>
                </a:moveTo>
                <a:lnTo>
                  <a:pt x="0" y="0"/>
                </a:lnTo>
                <a:lnTo>
                  <a:pt x="0" y="1505516"/>
                </a:lnTo>
                <a:lnTo>
                  <a:pt x="1505516" y="1505516"/>
                </a:lnTo>
                <a:lnTo>
                  <a:pt x="1505516" y="0"/>
                </a:lnTo>
                <a:close/>
              </a:path>
            </a:pathLst>
          </a:custGeom>
          <a:blipFill>
            <a:blip r:embed="rId7"/>
            <a:stretch>
              <a:fillRect l="0" t="0" r="0" b="0"/>
            </a:stretch>
          </a:blipFill>
        </p:spPr>
      </p:sp>
      <p:sp>
        <p:nvSpPr>
          <p:cNvPr name="TextBox 35" id="35"/>
          <p:cNvSpPr txBox="true"/>
          <p:nvPr/>
        </p:nvSpPr>
        <p:spPr>
          <a:xfrm rot="0">
            <a:off x="9419057" y="2218362"/>
            <a:ext cx="1732468" cy="295228"/>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KEYBAD</a:t>
            </a:r>
          </a:p>
        </p:txBody>
      </p:sp>
      <p:sp>
        <p:nvSpPr>
          <p:cNvPr name="TextBox 36" id="36"/>
          <p:cNvSpPr txBox="true"/>
          <p:nvPr/>
        </p:nvSpPr>
        <p:spPr>
          <a:xfrm rot="0">
            <a:off x="9394721" y="2683875"/>
            <a:ext cx="1732468" cy="313646"/>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Enter Password</a:t>
            </a:r>
          </a:p>
        </p:txBody>
      </p:sp>
      <p:grpSp>
        <p:nvGrpSpPr>
          <p:cNvPr name="Group 37" id="37"/>
          <p:cNvGrpSpPr/>
          <p:nvPr/>
        </p:nvGrpSpPr>
        <p:grpSpPr>
          <a:xfrm rot="0">
            <a:off x="11447950" y="-200009"/>
            <a:ext cx="2126919" cy="5737037"/>
            <a:chOff x="0" y="0"/>
            <a:chExt cx="660400" cy="1781328"/>
          </a:xfrm>
        </p:grpSpPr>
        <p:sp>
          <p:nvSpPr>
            <p:cNvPr name="Freeform 38" id="38"/>
            <p:cNvSpPr/>
            <p:nvPr/>
          </p:nvSpPr>
          <p:spPr>
            <a:xfrm flipH="false" flipV="false" rot="0">
              <a:off x="0" y="0"/>
              <a:ext cx="660400" cy="1781328"/>
            </a:xfrm>
            <a:custGeom>
              <a:avLst/>
              <a:gdLst/>
              <a:ahLst/>
              <a:cxnLst/>
              <a:rect r="r" b="b" t="t" l="l"/>
              <a:pathLst>
                <a:path h="1781328" w="660400">
                  <a:moveTo>
                    <a:pt x="220252" y="1762259"/>
                  </a:moveTo>
                  <a:cubicBezTo>
                    <a:pt x="254109" y="1773772"/>
                    <a:pt x="292600" y="1781328"/>
                    <a:pt x="330378" y="1781328"/>
                  </a:cubicBezTo>
                  <a:cubicBezTo>
                    <a:pt x="368157" y="1781328"/>
                    <a:pt x="404509" y="1774851"/>
                    <a:pt x="438009" y="1763337"/>
                  </a:cubicBezTo>
                  <a:cubicBezTo>
                    <a:pt x="438723" y="1762977"/>
                    <a:pt x="439435" y="1762977"/>
                    <a:pt x="440148" y="1762618"/>
                  </a:cubicBezTo>
                  <a:cubicBezTo>
                    <a:pt x="565955" y="1716563"/>
                    <a:pt x="658618" y="1594949"/>
                    <a:pt x="660400" y="1431312"/>
                  </a:cubicBezTo>
                  <a:lnTo>
                    <a:pt x="660400" y="0"/>
                  </a:lnTo>
                  <a:lnTo>
                    <a:pt x="0" y="0"/>
                  </a:lnTo>
                  <a:lnTo>
                    <a:pt x="0" y="1430250"/>
                  </a:lnTo>
                  <a:cubicBezTo>
                    <a:pt x="1782" y="1595668"/>
                    <a:pt x="93019" y="1717283"/>
                    <a:pt x="220252" y="1762259"/>
                  </a:cubicBezTo>
                  <a:close/>
                </a:path>
              </a:pathLst>
            </a:custGeom>
            <a:solidFill>
              <a:srgbClr val="C965B2"/>
            </a:solidFill>
          </p:spPr>
        </p:sp>
        <p:sp>
          <p:nvSpPr>
            <p:cNvPr name="TextBox 39" id="39"/>
            <p:cNvSpPr txBox="true"/>
            <p:nvPr/>
          </p:nvSpPr>
          <p:spPr>
            <a:xfrm>
              <a:off x="0" y="-57150"/>
              <a:ext cx="660400" cy="1711478"/>
            </a:xfrm>
            <a:prstGeom prst="rect">
              <a:avLst/>
            </a:prstGeom>
          </p:spPr>
          <p:txBody>
            <a:bodyPr anchor="ctr" rtlCol="false" tIns="50800" lIns="50800" bIns="50800" rIns="50800"/>
            <a:lstStyle/>
            <a:p>
              <a:pPr algn="ctr">
                <a:lnSpc>
                  <a:spcPts val="3299"/>
                </a:lnSpc>
              </a:pPr>
            </a:p>
          </p:txBody>
        </p:sp>
      </p:grpSp>
      <p:grpSp>
        <p:nvGrpSpPr>
          <p:cNvPr name="Group 40" id="40"/>
          <p:cNvGrpSpPr/>
          <p:nvPr/>
        </p:nvGrpSpPr>
        <p:grpSpPr>
          <a:xfrm rot="0">
            <a:off x="13752858" y="-200009"/>
            <a:ext cx="2126919" cy="6071195"/>
            <a:chOff x="0" y="0"/>
            <a:chExt cx="660400" cy="1885082"/>
          </a:xfrm>
        </p:grpSpPr>
        <p:sp>
          <p:nvSpPr>
            <p:cNvPr name="Freeform 41" id="41"/>
            <p:cNvSpPr/>
            <p:nvPr/>
          </p:nvSpPr>
          <p:spPr>
            <a:xfrm flipH="false" flipV="false" rot="0">
              <a:off x="0" y="0"/>
              <a:ext cx="660400" cy="1885082"/>
            </a:xfrm>
            <a:custGeom>
              <a:avLst/>
              <a:gdLst/>
              <a:ahLst/>
              <a:cxnLst/>
              <a:rect r="r" b="b" t="t" l="l"/>
              <a:pathLst>
                <a:path h="1885082" w="660400">
                  <a:moveTo>
                    <a:pt x="220252" y="1866013"/>
                  </a:moveTo>
                  <a:cubicBezTo>
                    <a:pt x="254109" y="1877527"/>
                    <a:pt x="292600" y="1885082"/>
                    <a:pt x="330378" y="1885082"/>
                  </a:cubicBezTo>
                  <a:cubicBezTo>
                    <a:pt x="368157" y="1885082"/>
                    <a:pt x="404509" y="1878605"/>
                    <a:pt x="438009" y="1867091"/>
                  </a:cubicBezTo>
                  <a:cubicBezTo>
                    <a:pt x="438723" y="1866732"/>
                    <a:pt x="439435" y="1866732"/>
                    <a:pt x="440148" y="1866373"/>
                  </a:cubicBezTo>
                  <a:cubicBezTo>
                    <a:pt x="565955" y="1820317"/>
                    <a:pt x="658618" y="1698703"/>
                    <a:pt x="660400" y="1532762"/>
                  </a:cubicBezTo>
                  <a:lnTo>
                    <a:pt x="660400" y="0"/>
                  </a:lnTo>
                  <a:lnTo>
                    <a:pt x="0" y="0"/>
                  </a:lnTo>
                  <a:lnTo>
                    <a:pt x="0" y="1531624"/>
                  </a:lnTo>
                  <a:cubicBezTo>
                    <a:pt x="1782" y="1699422"/>
                    <a:pt x="93019" y="1821037"/>
                    <a:pt x="220252" y="1866013"/>
                  </a:cubicBezTo>
                  <a:close/>
                </a:path>
              </a:pathLst>
            </a:custGeom>
            <a:solidFill>
              <a:srgbClr val="A08AAD"/>
            </a:solidFill>
          </p:spPr>
        </p:sp>
        <p:sp>
          <p:nvSpPr>
            <p:cNvPr name="TextBox 42" id="42"/>
            <p:cNvSpPr txBox="true"/>
            <p:nvPr/>
          </p:nvSpPr>
          <p:spPr>
            <a:xfrm>
              <a:off x="0" y="-57150"/>
              <a:ext cx="660400" cy="1815232"/>
            </a:xfrm>
            <a:prstGeom prst="rect">
              <a:avLst/>
            </a:prstGeom>
          </p:spPr>
          <p:txBody>
            <a:bodyPr anchor="ctr" rtlCol="false" tIns="50800" lIns="50800" bIns="50800" rIns="50800"/>
            <a:lstStyle/>
            <a:p>
              <a:pPr algn="ctr">
                <a:lnSpc>
                  <a:spcPts val="3299"/>
                </a:lnSpc>
              </a:pPr>
            </a:p>
          </p:txBody>
        </p:sp>
      </p:grpSp>
      <p:sp>
        <p:nvSpPr>
          <p:cNvPr name="Freeform 43" id="43"/>
          <p:cNvSpPr/>
          <p:nvPr/>
        </p:nvSpPr>
        <p:spPr>
          <a:xfrm flipH="true" flipV="false" rot="0">
            <a:off x="13693439" y="280905"/>
            <a:ext cx="2131500" cy="2131500"/>
          </a:xfrm>
          <a:custGeom>
            <a:avLst/>
            <a:gdLst/>
            <a:ahLst/>
            <a:cxnLst/>
            <a:rect r="r" b="b" t="t" l="l"/>
            <a:pathLst>
              <a:path h="2131500" w="2131500">
                <a:moveTo>
                  <a:pt x="2131501" y="0"/>
                </a:moveTo>
                <a:lnTo>
                  <a:pt x="0" y="0"/>
                </a:lnTo>
                <a:lnTo>
                  <a:pt x="0" y="2131501"/>
                </a:lnTo>
                <a:lnTo>
                  <a:pt x="2131501" y="2131501"/>
                </a:lnTo>
                <a:lnTo>
                  <a:pt x="2131501" y="0"/>
                </a:lnTo>
                <a:close/>
              </a:path>
            </a:pathLst>
          </a:custGeom>
          <a:blipFill>
            <a:blip r:embed="rId8"/>
            <a:stretch>
              <a:fillRect l="0" t="0" r="0" b="0"/>
            </a:stretch>
          </a:blipFill>
        </p:spPr>
      </p:sp>
      <p:grpSp>
        <p:nvGrpSpPr>
          <p:cNvPr name="Group 44" id="44"/>
          <p:cNvGrpSpPr/>
          <p:nvPr/>
        </p:nvGrpSpPr>
        <p:grpSpPr>
          <a:xfrm rot="0">
            <a:off x="11710498" y="2365976"/>
            <a:ext cx="1732468" cy="685711"/>
            <a:chOff x="0" y="0"/>
            <a:chExt cx="2309957" cy="914282"/>
          </a:xfrm>
        </p:grpSpPr>
        <p:sp>
          <p:nvSpPr>
            <p:cNvPr name="TextBox 45" id="45"/>
            <p:cNvSpPr txBox="true"/>
            <p:nvPr/>
          </p:nvSpPr>
          <p:spPr>
            <a:xfrm rot="0">
              <a:off x="0" y="0"/>
              <a:ext cx="2309957" cy="393638"/>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LCD</a:t>
              </a:r>
            </a:p>
          </p:txBody>
        </p:sp>
        <p:sp>
          <p:nvSpPr>
            <p:cNvPr name="TextBox 46" id="46"/>
            <p:cNvSpPr txBox="true"/>
            <p:nvPr/>
          </p:nvSpPr>
          <p:spPr>
            <a:xfrm rot="0">
              <a:off x="0" y="508787"/>
              <a:ext cx="2309957" cy="405495"/>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Show Password</a:t>
              </a:r>
            </a:p>
          </p:txBody>
        </p:sp>
      </p:grpSp>
      <p:sp>
        <p:nvSpPr>
          <p:cNvPr name="Freeform 47" id="47"/>
          <p:cNvSpPr/>
          <p:nvPr/>
        </p:nvSpPr>
        <p:spPr>
          <a:xfrm flipH="false" flipV="false" rot="0">
            <a:off x="11608867" y="176514"/>
            <a:ext cx="1833187" cy="1833187"/>
          </a:xfrm>
          <a:custGeom>
            <a:avLst/>
            <a:gdLst/>
            <a:ahLst/>
            <a:cxnLst/>
            <a:rect r="r" b="b" t="t" l="l"/>
            <a:pathLst>
              <a:path h="1833187" w="1833187">
                <a:moveTo>
                  <a:pt x="0" y="0"/>
                </a:moveTo>
                <a:lnTo>
                  <a:pt x="1833186" y="0"/>
                </a:lnTo>
                <a:lnTo>
                  <a:pt x="1833186" y="1833187"/>
                </a:lnTo>
                <a:lnTo>
                  <a:pt x="0" y="1833187"/>
                </a:lnTo>
                <a:lnTo>
                  <a:pt x="0" y="0"/>
                </a:lnTo>
                <a:close/>
              </a:path>
            </a:pathLst>
          </a:custGeom>
          <a:blipFill>
            <a:blip r:embed="rId9"/>
            <a:stretch>
              <a:fillRect l="0" t="0" r="0" b="0"/>
            </a:stretch>
          </a:blipFill>
        </p:spPr>
      </p:sp>
      <p:grpSp>
        <p:nvGrpSpPr>
          <p:cNvPr name="Group 48" id="48"/>
          <p:cNvGrpSpPr/>
          <p:nvPr/>
        </p:nvGrpSpPr>
        <p:grpSpPr>
          <a:xfrm rot="0">
            <a:off x="13955987" y="2708832"/>
            <a:ext cx="1732468" cy="685711"/>
            <a:chOff x="0" y="0"/>
            <a:chExt cx="2309957" cy="914282"/>
          </a:xfrm>
        </p:grpSpPr>
        <p:sp>
          <p:nvSpPr>
            <p:cNvPr name="TextBox 49" id="49"/>
            <p:cNvSpPr txBox="true"/>
            <p:nvPr/>
          </p:nvSpPr>
          <p:spPr>
            <a:xfrm rot="0">
              <a:off x="0" y="0"/>
              <a:ext cx="2309957" cy="393638"/>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ESP32</a:t>
              </a:r>
            </a:p>
          </p:txBody>
        </p:sp>
        <p:sp>
          <p:nvSpPr>
            <p:cNvPr name="TextBox 50" id="50"/>
            <p:cNvSpPr txBox="true"/>
            <p:nvPr/>
          </p:nvSpPr>
          <p:spPr>
            <a:xfrm rot="0">
              <a:off x="0" y="508787"/>
              <a:ext cx="2309957" cy="405495"/>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Controle all</a:t>
              </a:r>
            </a:p>
          </p:txBody>
        </p:sp>
      </p:grpSp>
      <p:grpSp>
        <p:nvGrpSpPr>
          <p:cNvPr name="Group 51" id="51"/>
          <p:cNvGrpSpPr/>
          <p:nvPr/>
        </p:nvGrpSpPr>
        <p:grpSpPr>
          <a:xfrm rot="0">
            <a:off x="16027233" y="-135911"/>
            <a:ext cx="2126919" cy="6383620"/>
            <a:chOff x="0" y="0"/>
            <a:chExt cx="660400" cy="1982089"/>
          </a:xfrm>
        </p:grpSpPr>
        <p:sp>
          <p:nvSpPr>
            <p:cNvPr name="Freeform 52" id="52"/>
            <p:cNvSpPr/>
            <p:nvPr/>
          </p:nvSpPr>
          <p:spPr>
            <a:xfrm flipH="false" flipV="false" rot="0">
              <a:off x="0" y="0"/>
              <a:ext cx="660400" cy="1982089"/>
            </a:xfrm>
            <a:custGeom>
              <a:avLst/>
              <a:gdLst/>
              <a:ahLst/>
              <a:cxnLst/>
              <a:rect r="r" b="b" t="t" l="l"/>
              <a:pathLst>
                <a:path h="1982089" w="660400">
                  <a:moveTo>
                    <a:pt x="220252" y="1963020"/>
                  </a:moveTo>
                  <a:cubicBezTo>
                    <a:pt x="254109" y="1974534"/>
                    <a:pt x="292600" y="1982089"/>
                    <a:pt x="330378" y="1982089"/>
                  </a:cubicBezTo>
                  <a:cubicBezTo>
                    <a:pt x="368157" y="1982089"/>
                    <a:pt x="404509" y="1975612"/>
                    <a:pt x="438009" y="1964098"/>
                  </a:cubicBezTo>
                  <a:cubicBezTo>
                    <a:pt x="438723" y="1963739"/>
                    <a:pt x="439435" y="1963739"/>
                    <a:pt x="440148" y="1963380"/>
                  </a:cubicBezTo>
                  <a:cubicBezTo>
                    <a:pt x="565955" y="1917324"/>
                    <a:pt x="658618" y="1795710"/>
                    <a:pt x="660400" y="1627614"/>
                  </a:cubicBezTo>
                  <a:lnTo>
                    <a:pt x="660400" y="0"/>
                  </a:lnTo>
                  <a:lnTo>
                    <a:pt x="0" y="0"/>
                  </a:lnTo>
                  <a:lnTo>
                    <a:pt x="0" y="1626406"/>
                  </a:lnTo>
                  <a:cubicBezTo>
                    <a:pt x="1782" y="1796429"/>
                    <a:pt x="93019" y="1918044"/>
                    <a:pt x="220252" y="1963020"/>
                  </a:cubicBezTo>
                  <a:close/>
                </a:path>
              </a:pathLst>
            </a:custGeom>
            <a:solidFill>
              <a:srgbClr val="A08AAD"/>
            </a:solidFill>
          </p:spPr>
        </p:sp>
        <p:sp>
          <p:nvSpPr>
            <p:cNvPr name="TextBox 53" id="53"/>
            <p:cNvSpPr txBox="true"/>
            <p:nvPr/>
          </p:nvSpPr>
          <p:spPr>
            <a:xfrm>
              <a:off x="0" y="-57150"/>
              <a:ext cx="660400" cy="1912239"/>
            </a:xfrm>
            <a:prstGeom prst="rect">
              <a:avLst/>
            </a:prstGeom>
          </p:spPr>
          <p:txBody>
            <a:bodyPr anchor="ctr" rtlCol="false" tIns="50800" lIns="50800" bIns="50800" rIns="50800"/>
            <a:lstStyle/>
            <a:p>
              <a:pPr algn="ctr">
                <a:lnSpc>
                  <a:spcPts val="3299"/>
                </a:lnSpc>
              </a:pPr>
            </a:p>
          </p:txBody>
        </p:sp>
      </p:grpSp>
      <p:sp>
        <p:nvSpPr>
          <p:cNvPr name="Freeform 54" id="54"/>
          <p:cNvSpPr/>
          <p:nvPr/>
        </p:nvSpPr>
        <p:spPr>
          <a:xfrm flipH="false" flipV="false" rot="0">
            <a:off x="16175052" y="590475"/>
            <a:ext cx="2131500" cy="2131500"/>
          </a:xfrm>
          <a:custGeom>
            <a:avLst/>
            <a:gdLst/>
            <a:ahLst/>
            <a:cxnLst/>
            <a:rect r="r" b="b" t="t" l="l"/>
            <a:pathLst>
              <a:path h="2131500" w="2131500">
                <a:moveTo>
                  <a:pt x="0" y="0"/>
                </a:moveTo>
                <a:lnTo>
                  <a:pt x="2131500" y="0"/>
                </a:lnTo>
                <a:lnTo>
                  <a:pt x="2131500" y="2131500"/>
                </a:lnTo>
                <a:lnTo>
                  <a:pt x="0" y="2131500"/>
                </a:lnTo>
                <a:lnTo>
                  <a:pt x="0" y="0"/>
                </a:lnTo>
                <a:close/>
              </a:path>
            </a:pathLst>
          </a:custGeom>
          <a:blipFill>
            <a:blip r:embed="rId10"/>
            <a:stretch>
              <a:fillRect l="0" t="0" r="0" b="0"/>
            </a:stretch>
          </a:blipFill>
        </p:spPr>
      </p:sp>
      <p:grpSp>
        <p:nvGrpSpPr>
          <p:cNvPr name="Group 55" id="55"/>
          <p:cNvGrpSpPr/>
          <p:nvPr/>
        </p:nvGrpSpPr>
        <p:grpSpPr>
          <a:xfrm rot="0">
            <a:off x="16260777" y="2859748"/>
            <a:ext cx="1732468" cy="685711"/>
            <a:chOff x="0" y="0"/>
            <a:chExt cx="2309957" cy="914282"/>
          </a:xfrm>
        </p:grpSpPr>
        <p:sp>
          <p:nvSpPr>
            <p:cNvPr name="TextBox 56" id="56"/>
            <p:cNvSpPr txBox="true"/>
            <p:nvPr/>
          </p:nvSpPr>
          <p:spPr>
            <a:xfrm rot="0">
              <a:off x="0" y="0"/>
              <a:ext cx="2309957" cy="393638"/>
            </a:xfrm>
            <a:prstGeom prst="rect">
              <a:avLst/>
            </a:prstGeom>
          </p:spPr>
          <p:txBody>
            <a:bodyPr anchor="t" rtlCol="false" tIns="0" lIns="0" bIns="0" rIns="0">
              <a:spAutoFit/>
            </a:bodyPr>
            <a:lstStyle/>
            <a:p>
              <a:pPr algn="ctr">
                <a:lnSpc>
                  <a:spcPts val="2366"/>
                </a:lnSpc>
              </a:pPr>
              <a:r>
                <a:rPr lang="en-US" b="true" sz="1972" spc="197">
                  <a:solidFill>
                    <a:srgbClr val="FFFFFF"/>
                  </a:solidFill>
                  <a:latin typeface="Aileron Bold"/>
                  <a:ea typeface="Aileron Bold"/>
                  <a:cs typeface="Aileron Bold"/>
                  <a:sym typeface="Aileron Bold"/>
                </a:rPr>
                <a:t>BUZZER</a:t>
              </a:r>
            </a:p>
          </p:txBody>
        </p:sp>
        <p:sp>
          <p:nvSpPr>
            <p:cNvPr name="TextBox 57" id="57"/>
            <p:cNvSpPr txBox="true"/>
            <p:nvPr/>
          </p:nvSpPr>
          <p:spPr>
            <a:xfrm rot="0">
              <a:off x="0" y="508787"/>
              <a:ext cx="2309957" cy="405495"/>
            </a:xfrm>
            <a:prstGeom prst="rect">
              <a:avLst/>
            </a:prstGeom>
          </p:spPr>
          <p:txBody>
            <a:bodyPr anchor="t" rtlCol="false" tIns="0" lIns="0" bIns="0" rIns="0">
              <a:spAutoFit/>
            </a:bodyPr>
            <a:lstStyle/>
            <a:p>
              <a:pPr algn="ctr">
                <a:lnSpc>
                  <a:spcPts val="2564"/>
                </a:lnSpc>
              </a:pPr>
              <a:r>
                <a:rPr lang="en-US" sz="1831" spc="36">
                  <a:solidFill>
                    <a:srgbClr val="FFFFFF"/>
                  </a:solidFill>
                  <a:latin typeface="Aileron"/>
                  <a:ea typeface="Aileron"/>
                  <a:cs typeface="Aileron"/>
                  <a:sym typeface="Aileron"/>
                </a:rPr>
                <a:t>give alert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33169" y="156630"/>
            <a:ext cx="15926131" cy="9973739"/>
          </a:xfrm>
          <a:custGeom>
            <a:avLst/>
            <a:gdLst/>
            <a:ahLst/>
            <a:cxnLst/>
            <a:rect r="r" b="b" t="t" l="l"/>
            <a:pathLst>
              <a:path h="9973739" w="15926131">
                <a:moveTo>
                  <a:pt x="0" y="0"/>
                </a:moveTo>
                <a:lnTo>
                  <a:pt x="15926131" y="0"/>
                </a:lnTo>
                <a:lnTo>
                  <a:pt x="15926131" y="9973740"/>
                </a:lnTo>
                <a:lnTo>
                  <a:pt x="0" y="9973740"/>
                </a:lnTo>
                <a:lnTo>
                  <a:pt x="0" y="0"/>
                </a:lnTo>
                <a:close/>
              </a:path>
            </a:pathLst>
          </a:custGeom>
          <a:blipFill>
            <a:blip r:embed="rId3"/>
            <a:stretch>
              <a:fillRect l="0" t="0" r="0" b="0"/>
            </a:stretch>
          </a:blipFill>
        </p:spPr>
      </p:sp>
      <p:sp>
        <p:nvSpPr>
          <p:cNvPr name="TextBox 4" id="4"/>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FLOW</a:t>
            </a:r>
          </a:p>
        </p:txBody>
      </p:sp>
      <p:sp>
        <p:nvSpPr>
          <p:cNvPr name="TextBox 5" id="5"/>
          <p:cNvSpPr txBox="true"/>
          <p:nvPr/>
        </p:nvSpPr>
        <p:spPr>
          <a:xfrm rot="0">
            <a:off x="811393" y="1736513"/>
            <a:ext cx="4479211"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401009" y="2955078"/>
            <a:ext cx="3086100" cy="6303222"/>
            <a:chOff x="0" y="0"/>
            <a:chExt cx="812800" cy="1660108"/>
          </a:xfrm>
        </p:grpSpPr>
        <p:sp>
          <p:nvSpPr>
            <p:cNvPr name="Freeform 4" id="4"/>
            <p:cNvSpPr/>
            <p:nvPr/>
          </p:nvSpPr>
          <p:spPr>
            <a:xfrm flipH="false" flipV="false" rot="0">
              <a:off x="0" y="0"/>
              <a:ext cx="812800" cy="1660108"/>
            </a:xfrm>
            <a:custGeom>
              <a:avLst/>
              <a:gdLst/>
              <a:ahLst/>
              <a:cxnLst/>
              <a:rect r="r" b="b" t="t" l="l"/>
              <a:pathLst>
                <a:path h="1660108" w="812800">
                  <a:moveTo>
                    <a:pt x="0" y="0"/>
                  </a:moveTo>
                  <a:lnTo>
                    <a:pt x="812800" y="0"/>
                  </a:lnTo>
                  <a:lnTo>
                    <a:pt x="812800" y="1660108"/>
                  </a:lnTo>
                  <a:lnTo>
                    <a:pt x="0" y="1660108"/>
                  </a:lnTo>
                  <a:close/>
                </a:path>
              </a:pathLst>
            </a:custGeom>
            <a:solidFill>
              <a:srgbClr val="F7F5FA"/>
            </a:solidFill>
          </p:spPr>
        </p:sp>
        <p:sp>
          <p:nvSpPr>
            <p:cNvPr name="TextBox 5" id="5"/>
            <p:cNvSpPr txBox="true"/>
            <p:nvPr/>
          </p:nvSpPr>
          <p:spPr>
            <a:xfrm>
              <a:off x="0" y="-57150"/>
              <a:ext cx="812800" cy="1717258"/>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2525251" y="3479415"/>
            <a:ext cx="3086100" cy="1191830"/>
            <a:chOff x="0" y="0"/>
            <a:chExt cx="812800" cy="313898"/>
          </a:xfrm>
        </p:grpSpPr>
        <p:sp>
          <p:nvSpPr>
            <p:cNvPr name="Freeform 7" id="7"/>
            <p:cNvSpPr/>
            <p:nvPr/>
          </p:nvSpPr>
          <p:spPr>
            <a:xfrm flipH="false" flipV="false" rot="0">
              <a:off x="0" y="0"/>
              <a:ext cx="812800" cy="313898"/>
            </a:xfrm>
            <a:custGeom>
              <a:avLst/>
              <a:gdLst/>
              <a:ahLst/>
              <a:cxnLst/>
              <a:rect r="r" b="b" t="t" l="l"/>
              <a:pathLst>
                <a:path h="313898" w="812800">
                  <a:moveTo>
                    <a:pt x="0" y="0"/>
                  </a:moveTo>
                  <a:lnTo>
                    <a:pt x="812800" y="0"/>
                  </a:lnTo>
                  <a:lnTo>
                    <a:pt x="812800" y="313898"/>
                  </a:lnTo>
                  <a:lnTo>
                    <a:pt x="0" y="313898"/>
                  </a:lnTo>
                  <a:close/>
                </a:path>
              </a:pathLst>
            </a:custGeom>
            <a:solidFill>
              <a:srgbClr val="C86BCD"/>
            </a:solidFill>
          </p:spPr>
        </p:sp>
        <p:sp>
          <p:nvSpPr>
            <p:cNvPr name="TextBox 8" id="8"/>
            <p:cNvSpPr txBox="true"/>
            <p:nvPr/>
          </p:nvSpPr>
          <p:spPr>
            <a:xfrm>
              <a:off x="0" y="-57150"/>
              <a:ext cx="812800" cy="371048"/>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12525251" y="5383897"/>
            <a:ext cx="3086100" cy="1191830"/>
            <a:chOff x="0" y="0"/>
            <a:chExt cx="812800" cy="313898"/>
          </a:xfrm>
        </p:grpSpPr>
        <p:sp>
          <p:nvSpPr>
            <p:cNvPr name="Freeform 10" id="10"/>
            <p:cNvSpPr/>
            <p:nvPr/>
          </p:nvSpPr>
          <p:spPr>
            <a:xfrm flipH="false" flipV="false" rot="0">
              <a:off x="0" y="0"/>
              <a:ext cx="812800" cy="313898"/>
            </a:xfrm>
            <a:custGeom>
              <a:avLst/>
              <a:gdLst/>
              <a:ahLst/>
              <a:cxnLst/>
              <a:rect r="r" b="b" t="t" l="l"/>
              <a:pathLst>
                <a:path h="313898" w="812800">
                  <a:moveTo>
                    <a:pt x="0" y="0"/>
                  </a:moveTo>
                  <a:lnTo>
                    <a:pt x="812800" y="0"/>
                  </a:lnTo>
                  <a:lnTo>
                    <a:pt x="812800" y="313898"/>
                  </a:lnTo>
                  <a:lnTo>
                    <a:pt x="0" y="313898"/>
                  </a:lnTo>
                  <a:close/>
                </a:path>
              </a:pathLst>
            </a:custGeom>
            <a:solidFill>
              <a:srgbClr val="C86BCD"/>
            </a:solidFill>
          </p:spPr>
        </p:sp>
        <p:sp>
          <p:nvSpPr>
            <p:cNvPr name="TextBox 11" id="11"/>
            <p:cNvSpPr txBox="true"/>
            <p:nvPr/>
          </p:nvSpPr>
          <p:spPr>
            <a:xfrm>
              <a:off x="0" y="-57150"/>
              <a:ext cx="812800" cy="371048"/>
            </a:xfrm>
            <a:prstGeom prst="rect">
              <a:avLst/>
            </a:prstGeom>
          </p:spPr>
          <p:txBody>
            <a:bodyPr anchor="ctr" rtlCol="false" tIns="50800" lIns="50800" bIns="50800" rIns="50800"/>
            <a:lstStyle/>
            <a:p>
              <a:pPr algn="ctr">
                <a:lnSpc>
                  <a:spcPts val="3299"/>
                </a:lnSpc>
              </a:pPr>
            </a:p>
          </p:txBody>
        </p:sp>
      </p:grpSp>
      <p:grpSp>
        <p:nvGrpSpPr>
          <p:cNvPr name="Group 12" id="12"/>
          <p:cNvGrpSpPr/>
          <p:nvPr/>
        </p:nvGrpSpPr>
        <p:grpSpPr>
          <a:xfrm rot="0">
            <a:off x="12525251" y="7288379"/>
            <a:ext cx="3086100" cy="1191830"/>
            <a:chOff x="0" y="0"/>
            <a:chExt cx="812800" cy="313898"/>
          </a:xfrm>
        </p:grpSpPr>
        <p:sp>
          <p:nvSpPr>
            <p:cNvPr name="Freeform 13" id="13"/>
            <p:cNvSpPr/>
            <p:nvPr/>
          </p:nvSpPr>
          <p:spPr>
            <a:xfrm flipH="false" flipV="false" rot="0">
              <a:off x="0" y="0"/>
              <a:ext cx="812800" cy="313898"/>
            </a:xfrm>
            <a:custGeom>
              <a:avLst/>
              <a:gdLst/>
              <a:ahLst/>
              <a:cxnLst/>
              <a:rect r="r" b="b" t="t" l="l"/>
              <a:pathLst>
                <a:path h="313898" w="812800">
                  <a:moveTo>
                    <a:pt x="0" y="0"/>
                  </a:moveTo>
                  <a:lnTo>
                    <a:pt x="812800" y="0"/>
                  </a:lnTo>
                  <a:lnTo>
                    <a:pt x="812800" y="313898"/>
                  </a:lnTo>
                  <a:lnTo>
                    <a:pt x="0" y="313898"/>
                  </a:lnTo>
                  <a:close/>
                </a:path>
              </a:pathLst>
            </a:custGeom>
            <a:solidFill>
              <a:srgbClr val="C86BCD"/>
            </a:solidFill>
          </p:spPr>
        </p:sp>
        <p:sp>
          <p:nvSpPr>
            <p:cNvPr name="TextBox 14" id="14"/>
            <p:cNvSpPr txBox="true"/>
            <p:nvPr/>
          </p:nvSpPr>
          <p:spPr>
            <a:xfrm>
              <a:off x="0" y="-57150"/>
              <a:ext cx="812800" cy="371048"/>
            </a:xfrm>
            <a:prstGeom prst="rect">
              <a:avLst/>
            </a:prstGeom>
          </p:spPr>
          <p:txBody>
            <a:bodyPr anchor="ctr" rtlCol="false" tIns="50800" lIns="50800" bIns="50800" rIns="50800"/>
            <a:lstStyle/>
            <a:p>
              <a:pPr algn="ctr">
                <a:lnSpc>
                  <a:spcPts val="3299"/>
                </a:lnSpc>
              </a:pPr>
            </a:p>
          </p:txBody>
        </p:sp>
      </p:grpSp>
      <p:grpSp>
        <p:nvGrpSpPr>
          <p:cNvPr name="Group 15" id="15"/>
          <p:cNvGrpSpPr/>
          <p:nvPr/>
        </p:nvGrpSpPr>
        <p:grpSpPr>
          <a:xfrm rot="0">
            <a:off x="2012774" y="8051189"/>
            <a:ext cx="3086100" cy="851833"/>
            <a:chOff x="0" y="0"/>
            <a:chExt cx="812800" cy="224351"/>
          </a:xfrm>
        </p:grpSpPr>
        <p:sp>
          <p:nvSpPr>
            <p:cNvPr name="Freeform 16" id="16"/>
            <p:cNvSpPr/>
            <p:nvPr/>
          </p:nvSpPr>
          <p:spPr>
            <a:xfrm flipH="false" flipV="false" rot="0">
              <a:off x="0" y="0"/>
              <a:ext cx="812800" cy="224351"/>
            </a:xfrm>
            <a:custGeom>
              <a:avLst/>
              <a:gdLst/>
              <a:ahLst/>
              <a:cxnLst/>
              <a:rect r="r" b="b" t="t" l="l"/>
              <a:pathLst>
                <a:path h="224351" w="812800">
                  <a:moveTo>
                    <a:pt x="0" y="0"/>
                  </a:moveTo>
                  <a:lnTo>
                    <a:pt x="812800" y="0"/>
                  </a:lnTo>
                  <a:lnTo>
                    <a:pt x="812800" y="224351"/>
                  </a:lnTo>
                  <a:lnTo>
                    <a:pt x="0" y="224351"/>
                  </a:lnTo>
                  <a:close/>
                </a:path>
              </a:pathLst>
            </a:custGeom>
            <a:solidFill>
              <a:srgbClr val="C86BCD"/>
            </a:solidFill>
          </p:spPr>
        </p:sp>
        <p:sp>
          <p:nvSpPr>
            <p:cNvPr name="TextBox 17" id="17"/>
            <p:cNvSpPr txBox="true"/>
            <p:nvPr/>
          </p:nvSpPr>
          <p:spPr>
            <a:xfrm>
              <a:off x="0" y="-57150"/>
              <a:ext cx="812800" cy="281501"/>
            </a:xfrm>
            <a:prstGeom prst="rect">
              <a:avLst/>
            </a:prstGeom>
          </p:spPr>
          <p:txBody>
            <a:bodyPr anchor="ctr" rtlCol="false" tIns="50800" lIns="50800" bIns="50800" rIns="50800"/>
            <a:lstStyle/>
            <a:p>
              <a:pPr algn="ctr">
                <a:lnSpc>
                  <a:spcPts val="3299"/>
                </a:lnSpc>
              </a:pPr>
            </a:p>
          </p:txBody>
        </p:sp>
      </p:grpSp>
      <p:grpSp>
        <p:nvGrpSpPr>
          <p:cNvPr name="Group 18" id="18"/>
          <p:cNvGrpSpPr/>
          <p:nvPr/>
        </p:nvGrpSpPr>
        <p:grpSpPr>
          <a:xfrm rot="0">
            <a:off x="2012774" y="6865980"/>
            <a:ext cx="3086100" cy="851833"/>
            <a:chOff x="0" y="0"/>
            <a:chExt cx="812800" cy="224351"/>
          </a:xfrm>
        </p:grpSpPr>
        <p:sp>
          <p:nvSpPr>
            <p:cNvPr name="Freeform 19" id="19"/>
            <p:cNvSpPr/>
            <p:nvPr/>
          </p:nvSpPr>
          <p:spPr>
            <a:xfrm flipH="false" flipV="false" rot="0">
              <a:off x="0" y="0"/>
              <a:ext cx="812800" cy="224351"/>
            </a:xfrm>
            <a:custGeom>
              <a:avLst/>
              <a:gdLst/>
              <a:ahLst/>
              <a:cxnLst/>
              <a:rect r="r" b="b" t="t" l="l"/>
              <a:pathLst>
                <a:path h="224351" w="812800">
                  <a:moveTo>
                    <a:pt x="0" y="0"/>
                  </a:moveTo>
                  <a:lnTo>
                    <a:pt x="812800" y="0"/>
                  </a:lnTo>
                  <a:lnTo>
                    <a:pt x="812800" y="224351"/>
                  </a:lnTo>
                  <a:lnTo>
                    <a:pt x="0" y="224351"/>
                  </a:lnTo>
                  <a:close/>
                </a:path>
              </a:pathLst>
            </a:custGeom>
            <a:solidFill>
              <a:srgbClr val="C86BCD"/>
            </a:solidFill>
          </p:spPr>
        </p:sp>
        <p:sp>
          <p:nvSpPr>
            <p:cNvPr name="TextBox 20" id="20"/>
            <p:cNvSpPr txBox="true"/>
            <p:nvPr/>
          </p:nvSpPr>
          <p:spPr>
            <a:xfrm>
              <a:off x="0" y="-57150"/>
              <a:ext cx="812800" cy="281501"/>
            </a:xfrm>
            <a:prstGeom prst="rect">
              <a:avLst/>
            </a:prstGeom>
          </p:spPr>
          <p:txBody>
            <a:bodyPr anchor="ctr" rtlCol="false" tIns="50800" lIns="50800" bIns="50800" rIns="50800"/>
            <a:lstStyle/>
            <a:p>
              <a:pPr algn="ctr">
                <a:lnSpc>
                  <a:spcPts val="3299"/>
                </a:lnSpc>
              </a:pPr>
            </a:p>
          </p:txBody>
        </p:sp>
      </p:grpSp>
      <p:grpSp>
        <p:nvGrpSpPr>
          <p:cNvPr name="Group 21" id="21"/>
          <p:cNvGrpSpPr/>
          <p:nvPr/>
        </p:nvGrpSpPr>
        <p:grpSpPr>
          <a:xfrm rot="0">
            <a:off x="2012774" y="5680772"/>
            <a:ext cx="3086100" cy="851833"/>
            <a:chOff x="0" y="0"/>
            <a:chExt cx="812800" cy="224351"/>
          </a:xfrm>
        </p:grpSpPr>
        <p:sp>
          <p:nvSpPr>
            <p:cNvPr name="Freeform 22" id="22"/>
            <p:cNvSpPr/>
            <p:nvPr/>
          </p:nvSpPr>
          <p:spPr>
            <a:xfrm flipH="false" flipV="false" rot="0">
              <a:off x="0" y="0"/>
              <a:ext cx="812800" cy="224351"/>
            </a:xfrm>
            <a:custGeom>
              <a:avLst/>
              <a:gdLst/>
              <a:ahLst/>
              <a:cxnLst/>
              <a:rect r="r" b="b" t="t" l="l"/>
              <a:pathLst>
                <a:path h="224351" w="812800">
                  <a:moveTo>
                    <a:pt x="0" y="0"/>
                  </a:moveTo>
                  <a:lnTo>
                    <a:pt x="812800" y="0"/>
                  </a:lnTo>
                  <a:lnTo>
                    <a:pt x="812800" y="224351"/>
                  </a:lnTo>
                  <a:lnTo>
                    <a:pt x="0" y="224351"/>
                  </a:lnTo>
                  <a:close/>
                </a:path>
              </a:pathLst>
            </a:custGeom>
            <a:solidFill>
              <a:srgbClr val="C86BCD"/>
            </a:solidFill>
          </p:spPr>
        </p:sp>
        <p:sp>
          <p:nvSpPr>
            <p:cNvPr name="TextBox 23" id="23"/>
            <p:cNvSpPr txBox="true"/>
            <p:nvPr/>
          </p:nvSpPr>
          <p:spPr>
            <a:xfrm>
              <a:off x="0" y="-57150"/>
              <a:ext cx="812800" cy="281501"/>
            </a:xfrm>
            <a:prstGeom prst="rect">
              <a:avLst/>
            </a:prstGeom>
          </p:spPr>
          <p:txBody>
            <a:bodyPr anchor="ctr" rtlCol="false" tIns="50800" lIns="50800" bIns="50800" rIns="50800"/>
            <a:lstStyle/>
            <a:p>
              <a:pPr algn="ctr">
                <a:lnSpc>
                  <a:spcPts val="3299"/>
                </a:lnSpc>
              </a:pPr>
            </a:p>
          </p:txBody>
        </p:sp>
      </p:grpSp>
      <p:grpSp>
        <p:nvGrpSpPr>
          <p:cNvPr name="Group 24" id="24"/>
          <p:cNvGrpSpPr/>
          <p:nvPr/>
        </p:nvGrpSpPr>
        <p:grpSpPr>
          <a:xfrm rot="0">
            <a:off x="2012774" y="4495564"/>
            <a:ext cx="3086100" cy="851833"/>
            <a:chOff x="0" y="0"/>
            <a:chExt cx="812800" cy="224351"/>
          </a:xfrm>
        </p:grpSpPr>
        <p:sp>
          <p:nvSpPr>
            <p:cNvPr name="Freeform 25" id="25"/>
            <p:cNvSpPr/>
            <p:nvPr/>
          </p:nvSpPr>
          <p:spPr>
            <a:xfrm flipH="false" flipV="false" rot="0">
              <a:off x="0" y="0"/>
              <a:ext cx="812800" cy="224351"/>
            </a:xfrm>
            <a:custGeom>
              <a:avLst/>
              <a:gdLst/>
              <a:ahLst/>
              <a:cxnLst/>
              <a:rect r="r" b="b" t="t" l="l"/>
              <a:pathLst>
                <a:path h="224351" w="812800">
                  <a:moveTo>
                    <a:pt x="0" y="0"/>
                  </a:moveTo>
                  <a:lnTo>
                    <a:pt x="812800" y="0"/>
                  </a:lnTo>
                  <a:lnTo>
                    <a:pt x="812800" y="224351"/>
                  </a:lnTo>
                  <a:lnTo>
                    <a:pt x="0" y="224351"/>
                  </a:lnTo>
                  <a:close/>
                </a:path>
              </a:pathLst>
            </a:custGeom>
            <a:solidFill>
              <a:srgbClr val="C86BCD"/>
            </a:solidFill>
          </p:spPr>
        </p:sp>
        <p:sp>
          <p:nvSpPr>
            <p:cNvPr name="TextBox 26" id="26"/>
            <p:cNvSpPr txBox="true"/>
            <p:nvPr/>
          </p:nvSpPr>
          <p:spPr>
            <a:xfrm>
              <a:off x="0" y="-57150"/>
              <a:ext cx="812800" cy="281501"/>
            </a:xfrm>
            <a:prstGeom prst="rect">
              <a:avLst/>
            </a:prstGeom>
          </p:spPr>
          <p:txBody>
            <a:bodyPr anchor="ctr" rtlCol="false" tIns="50800" lIns="50800" bIns="50800" rIns="50800"/>
            <a:lstStyle/>
            <a:p>
              <a:pPr algn="ctr">
                <a:lnSpc>
                  <a:spcPts val="3299"/>
                </a:lnSpc>
              </a:pPr>
            </a:p>
          </p:txBody>
        </p:sp>
      </p:grpSp>
      <p:grpSp>
        <p:nvGrpSpPr>
          <p:cNvPr name="Group 27" id="27"/>
          <p:cNvGrpSpPr/>
          <p:nvPr/>
        </p:nvGrpSpPr>
        <p:grpSpPr>
          <a:xfrm rot="0">
            <a:off x="2012774" y="3310356"/>
            <a:ext cx="3086100" cy="851833"/>
            <a:chOff x="0" y="0"/>
            <a:chExt cx="812800" cy="224351"/>
          </a:xfrm>
        </p:grpSpPr>
        <p:sp>
          <p:nvSpPr>
            <p:cNvPr name="Freeform 28" id="28"/>
            <p:cNvSpPr/>
            <p:nvPr/>
          </p:nvSpPr>
          <p:spPr>
            <a:xfrm flipH="false" flipV="false" rot="0">
              <a:off x="0" y="0"/>
              <a:ext cx="812800" cy="224351"/>
            </a:xfrm>
            <a:custGeom>
              <a:avLst/>
              <a:gdLst/>
              <a:ahLst/>
              <a:cxnLst/>
              <a:rect r="r" b="b" t="t" l="l"/>
              <a:pathLst>
                <a:path h="224351" w="812800">
                  <a:moveTo>
                    <a:pt x="0" y="0"/>
                  </a:moveTo>
                  <a:lnTo>
                    <a:pt x="812800" y="0"/>
                  </a:lnTo>
                  <a:lnTo>
                    <a:pt x="812800" y="224351"/>
                  </a:lnTo>
                  <a:lnTo>
                    <a:pt x="0" y="224351"/>
                  </a:lnTo>
                  <a:close/>
                </a:path>
              </a:pathLst>
            </a:custGeom>
            <a:solidFill>
              <a:srgbClr val="C86BCD"/>
            </a:solidFill>
          </p:spPr>
        </p:sp>
        <p:sp>
          <p:nvSpPr>
            <p:cNvPr name="TextBox 29" id="29"/>
            <p:cNvSpPr txBox="true"/>
            <p:nvPr/>
          </p:nvSpPr>
          <p:spPr>
            <a:xfrm>
              <a:off x="0" y="-57150"/>
              <a:ext cx="812800" cy="281501"/>
            </a:xfrm>
            <a:prstGeom prst="rect">
              <a:avLst/>
            </a:prstGeom>
          </p:spPr>
          <p:txBody>
            <a:bodyPr anchor="ctr" rtlCol="false" tIns="50800" lIns="50800" bIns="50800" rIns="50800"/>
            <a:lstStyle/>
            <a:p>
              <a:pPr algn="ctr">
                <a:lnSpc>
                  <a:spcPts val="3299"/>
                </a:lnSpc>
              </a:pPr>
            </a:p>
          </p:txBody>
        </p:sp>
      </p:grpSp>
      <p:grpSp>
        <p:nvGrpSpPr>
          <p:cNvPr name="Group 30" id="30"/>
          <p:cNvGrpSpPr/>
          <p:nvPr/>
        </p:nvGrpSpPr>
        <p:grpSpPr>
          <a:xfrm rot="0">
            <a:off x="5690511" y="3378983"/>
            <a:ext cx="1118859" cy="636538"/>
            <a:chOff x="0" y="0"/>
            <a:chExt cx="812800" cy="462416"/>
          </a:xfrm>
        </p:grpSpPr>
        <p:sp>
          <p:nvSpPr>
            <p:cNvPr name="Freeform 31" id="31"/>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32" id="32"/>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sp>
        <p:nvSpPr>
          <p:cNvPr name="TextBox 33" id="33"/>
          <p:cNvSpPr txBox="true"/>
          <p:nvPr/>
        </p:nvSpPr>
        <p:spPr>
          <a:xfrm rot="0">
            <a:off x="811393" y="746548"/>
            <a:ext cx="4479211" cy="1218565"/>
          </a:xfrm>
          <a:prstGeom prst="rect">
            <a:avLst/>
          </a:prstGeom>
        </p:spPr>
        <p:txBody>
          <a:bodyPr anchor="t" rtlCol="false" tIns="0" lIns="0" bIns="0" rIns="0">
            <a:spAutoFit/>
          </a:bodyPr>
          <a:lstStyle/>
          <a:p>
            <a:pPr algn="just">
              <a:lnSpc>
                <a:spcPts val="8255"/>
              </a:lnSpc>
            </a:pPr>
            <a:r>
              <a:rPr lang="en-US" b="true" sz="6500">
                <a:solidFill>
                  <a:srgbClr val="A429AA"/>
                </a:solidFill>
                <a:latin typeface="Cooper Hewitt Bold"/>
                <a:ea typeface="Cooper Hewitt Bold"/>
                <a:cs typeface="Cooper Hewitt Bold"/>
                <a:sym typeface="Cooper Hewitt Bold"/>
              </a:rPr>
              <a:t>BLOCK</a:t>
            </a:r>
          </a:p>
        </p:txBody>
      </p:sp>
      <p:sp>
        <p:nvSpPr>
          <p:cNvPr name="TextBox 34" id="34"/>
          <p:cNvSpPr txBox="true"/>
          <p:nvPr/>
        </p:nvSpPr>
        <p:spPr>
          <a:xfrm rot="0">
            <a:off x="811393" y="1736513"/>
            <a:ext cx="4479211" cy="1218565"/>
          </a:xfrm>
          <a:prstGeom prst="rect">
            <a:avLst/>
          </a:prstGeom>
        </p:spPr>
        <p:txBody>
          <a:bodyPr anchor="t" rtlCol="false" tIns="0" lIns="0" bIns="0" rIns="0">
            <a:spAutoFit/>
          </a:bodyPr>
          <a:lstStyle/>
          <a:p>
            <a:pPr algn="just">
              <a:lnSpc>
                <a:spcPts val="8255"/>
              </a:lnSpc>
            </a:pPr>
            <a:r>
              <a:rPr lang="en-US" b="true" sz="6500">
                <a:solidFill>
                  <a:srgbClr val="FFFFFF"/>
                </a:solidFill>
                <a:latin typeface="Cooper Hewitt Bold"/>
                <a:ea typeface="Cooper Hewitt Bold"/>
                <a:cs typeface="Cooper Hewitt Bold"/>
                <a:sym typeface="Cooper Hewitt Bold"/>
              </a:rPr>
              <a:t>DIAGRAM</a:t>
            </a:r>
          </a:p>
        </p:txBody>
      </p:sp>
      <p:sp>
        <p:nvSpPr>
          <p:cNvPr name="TextBox 35" id="35"/>
          <p:cNvSpPr txBox="true"/>
          <p:nvPr/>
        </p:nvSpPr>
        <p:spPr>
          <a:xfrm rot="0">
            <a:off x="7863287" y="5483119"/>
            <a:ext cx="2161543" cy="1180465"/>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Micro controller</a:t>
            </a:r>
          </a:p>
        </p:txBody>
      </p:sp>
      <p:sp>
        <p:nvSpPr>
          <p:cNvPr name="TextBox 36" id="36"/>
          <p:cNvSpPr txBox="true"/>
          <p:nvPr/>
        </p:nvSpPr>
        <p:spPr>
          <a:xfrm rot="0">
            <a:off x="2312886" y="3412740"/>
            <a:ext cx="2485876"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IR Sensor</a:t>
            </a:r>
          </a:p>
        </p:txBody>
      </p:sp>
      <p:sp>
        <p:nvSpPr>
          <p:cNvPr name="TextBox 37" id="37"/>
          <p:cNvSpPr txBox="true"/>
          <p:nvPr/>
        </p:nvSpPr>
        <p:spPr>
          <a:xfrm rot="0">
            <a:off x="2312886" y="4563110"/>
            <a:ext cx="2485876"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Fire Sensor</a:t>
            </a:r>
          </a:p>
        </p:txBody>
      </p:sp>
      <p:sp>
        <p:nvSpPr>
          <p:cNvPr name="TextBox 38" id="38"/>
          <p:cNvSpPr txBox="true"/>
          <p:nvPr/>
        </p:nvSpPr>
        <p:spPr>
          <a:xfrm rot="0">
            <a:off x="2012774" y="5804597"/>
            <a:ext cx="3011673"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Smoke Sensor</a:t>
            </a:r>
          </a:p>
        </p:txBody>
      </p:sp>
      <p:sp>
        <p:nvSpPr>
          <p:cNvPr name="TextBox 39" id="39"/>
          <p:cNvSpPr txBox="true"/>
          <p:nvPr/>
        </p:nvSpPr>
        <p:spPr>
          <a:xfrm rot="0">
            <a:off x="2049987" y="6968364"/>
            <a:ext cx="3011673"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DHT11 Sensor</a:t>
            </a:r>
          </a:p>
        </p:txBody>
      </p:sp>
      <p:sp>
        <p:nvSpPr>
          <p:cNvPr name="TextBox 40" id="40"/>
          <p:cNvSpPr txBox="true"/>
          <p:nvPr/>
        </p:nvSpPr>
        <p:spPr>
          <a:xfrm rot="0">
            <a:off x="2012774" y="8117864"/>
            <a:ext cx="3011673"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KeyPad</a:t>
            </a:r>
          </a:p>
        </p:txBody>
      </p:sp>
      <p:sp>
        <p:nvSpPr>
          <p:cNvPr name="TextBox 41" id="41"/>
          <p:cNvSpPr txBox="true"/>
          <p:nvPr/>
        </p:nvSpPr>
        <p:spPr>
          <a:xfrm rot="0">
            <a:off x="12825363" y="3750800"/>
            <a:ext cx="2485876"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Buzzer</a:t>
            </a:r>
          </a:p>
        </p:txBody>
      </p:sp>
      <p:sp>
        <p:nvSpPr>
          <p:cNvPr name="TextBox 42" id="42"/>
          <p:cNvSpPr txBox="true"/>
          <p:nvPr/>
        </p:nvSpPr>
        <p:spPr>
          <a:xfrm rot="0">
            <a:off x="12825839" y="5656280"/>
            <a:ext cx="2485876"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LCD</a:t>
            </a:r>
          </a:p>
        </p:txBody>
      </p:sp>
      <p:sp>
        <p:nvSpPr>
          <p:cNvPr name="TextBox 43" id="43"/>
          <p:cNvSpPr txBox="true"/>
          <p:nvPr/>
        </p:nvSpPr>
        <p:spPr>
          <a:xfrm rot="0">
            <a:off x="12825839" y="7516292"/>
            <a:ext cx="2485876" cy="580390"/>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00000"/>
                </a:solidFill>
                <a:latin typeface="Canva Sans Bold"/>
                <a:ea typeface="Canva Sans Bold"/>
                <a:cs typeface="Canva Sans Bold"/>
                <a:sym typeface="Canva Sans Bold"/>
              </a:rPr>
              <a:t>Website</a:t>
            </a:r>
          </a:p>
        </p:txBody>
      </p:sp>
      <p:grpSp>
        <p:nvGrpSpPr>
          <p:cNvPr name="Group 44" id="44"/>
          <p:cNvGrpSpPr/>
          <p:nvPr/>
        </p:nvGrpSpPr>
        <p:grpSpPr>
          <a:xfrm rot="0">
            <a:off x="5690511" y="4564191"/>
            <a:ext cx="1118859" cy="636538"/>
            <a:chOff x="0" y="0"/>
            <a:chExt cx="812800" cy="462416"/>
          </a:xfrm>
        </p:grpSpPr>
        <p:sp>
          <p:nvSpPr>
            <p:cNvPr name="Freeform 45" id="45"/>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46" id="46"/>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47" id="47"/>
          <p:cNvGrpSpPr/>
          <p:nvPr/>
        </p:nvGrpSpPr>
        <p:grpSpPr>
          <a:xfrm rot="0">
            <a:off x="5690511" y="5749399"/>
            <a:ext cx="1118859" cy="636538"/>
            <a:chOff x="0" y="0"/>
            <a:chExt cx="812800" cy="462416"/>
          </a:xfrm>
        </p:grpSpPr>
        <p:sp>
          <p:nvSpPr>
            <p:cNvPr name="Freeform 48" id="48"/>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49" id="49"/>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50" id="50"/>
          <p:cNvGrpSpPr/>
          <p:nvPr/>
        </p:nvGrpSpPr>
        <p:grpSpPr>
          <a:xfrm rot="0">
            <a:off x="5690511" y="6934608"/>
            <a:ext cx="1118859" cy="636538"/>
            <a:chOff x="0" y="0"/>
            <a:chExt cx="812800" cy="462416"/>
          </a:xfrm>
        </p:grpSpPr>
        <p:sp>
          <p:nvSpPr>
            <p:cNvPr name="Freeform 51" id="51"/>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52" id="52"/>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53" id="53"/>
          <p:cNvGrpSpPr/>
          <p:nvPr/>
        </p:nvGrpSpPr>
        <p:grpSpPr>
          <a:xfrm rot="0">
            <a:off x="5690511" y="8119816"/>
            <a:ext cx="1118859" cy="636538"/>
            <a:chOff x="0" y="0"/>
            <a:chExt cx="812800" cy="462416"/>
          </a:xfrm>
        </p:grpSpPr>
        <p:sp>
          <p:nvSpPr>
            <p:cNvPr name="Freeform 54" id="54"/>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55" id="55"/>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56" id="56"/>
          <p:cNvGrpSpPr/>
          <p:nvPr/>
        </p:nvGrpSpPr>
        <p:grpSpPr>
          <a:xfrm rot="0">
            <a:off x="10946750" y="3817475"/>
            <a:ext cx="1118859" cy="636538"/>
            <a:chOff x="0" y="0"/>
            <a:chExt cx="812800" cy="462416"/>
          </a:xfrm>
        </p:grpSpPr>
        <p:sp>
          <p:nvSpPr>
            <p:cNvPr name="Freeform 57" id="57"/>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58" id="58"/>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59" id="59"/>
          <p:cNvGrpSpPr/>
          <p:nvPr/>
        </p:nvGrpSpPr>
        <p:grpSpPr>
          <a:xfrm rot="0">
            <a:off x="10946750" y="5788420"/>
            <a:ext cx="1118859" cy="636538"/>
            <a:chOff x="0" y="0"/>
            <a:chExt cx="812800" cy="462416"/>
          </a:xfrm>
        </p:grpSpPr>
        <p:sp>
          <p:nvSpPr>
            <p:cNvPr name="Freeform 60" id="60"/>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61" id="61"/>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grpSp>
        <p:nvGrpSpPr>
          <p:cNvPr name="Group 62" id="62"/>
          <p:cNvGrpSpPr/>
          <p:nvPr/>
        </p:nvGrpSpPr>
        <p:grpSpPr>
          <a:xfrm rot="0">
            <a:off x="10946750" y="7521555"/>
            <a:ext cx="1118859" cy="636538"/>
            <a:chOff x="0" y="0"/>
            <a:chExt cx="812800" cy="462416"/>
          </a:xfrm>
        </p:grpSpPr>
        <p:sp>
          <p:nvSpPr>
            <p:cNvPr name="Freeform 63" id="63"/>
            <p:cNvSpPr/>
            <p:nvPr/>
          </p:nvSpPr>
          <p:spPr>
            <a:xfrm flipH="false" flipV="false" rot="0">
              <a:off x="0" y="0"/>
              <a:ext cx="812800" cy="462416"/>
            </a:xfrm>
            <a:custGeom>
              <a:avLst/>
              <a:gdLst/>
              <a:ahLst/>
              <a:cxnLst/>
              <a:rect r="r" b="b" t="t" l="l"/>
              <a:pathLst>
                <a:path h="462416" w="812800">
                  <a:moveTo>
                    <a:pt x="812800" y="231208"/>
                  </a:moveTo>
                  <a:lnTo>
                    <a:pt x="406400" y="0"/>
                  </a:lnTo>
                  <a:lnTo>
                    <a:pt x="406400" y="203200"/>
                  </a:lnTo>
                  <a:lnTo>
                    <a:pt x="0" y="203200"/>
                  </a:lnTo>
                  <a:lnTo>
                    <a:pt x="0" y="259216"/>
                  </a:lnTo>
                  <a:lnTo>
                    <a:pt x="406400" y="259216"/>
                  </a:lnTo>
                  <a:lnTo>
                    <a:pt x="406400" y="462416"/>
                  </a:lnTo>
                  <a:lnTo>
                    <a:pt x="812800" y="231208"/>
                  </a:lnTo>
                  <a:close/>
                </a:path>
              </a:pathLst>
            </a:custGeom>
            <a:solidFill>
              <a:srgbClr val="FFFFFF"/>
            </a:solidFill>
          </p:spPr>
        </p:sp>
        <p:sp>
          <p:nvSpPr>
            <p:cNvPr name="TextBox 64" id="64"/>
            <p:cNvSpPr txBox="true"/>
            <p:nvPr/>
          </p:nvSpPr>
          <p:spPr>
            <a:xfrm>
              <a:off x="0" y="146050"/>
              <a:ext cx="711200" cy="113166"/>
            </a:xfrm>
            <a:prstGeom prst="rect">
              <a:avLst/>
            </a:prstGeom>
          </p:spPr>
          <p:txBody>
            <a:bodyPr anchor="ctr" rtlCol="false" tIns="50800" lIns="50800" bIns="50800" rIns="50800"/>
            <a:lstStyle/>
            <a:p>
              <a:pPr algn="ctr">
                <a:lnSpc>
                  <a:spcPts val="32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DAGlcLrHdbg</dc:identifier>
  <dcterms:modified xsi:type="dcterms:W3CDTF">2011-08-01T06:04:30Z</dcterms:modified>
  <cp:revision>1</cp:revision>
  <dc:title>Dark Blue and Purple Futuristic Modern Cyber Security Presentation </dc:title>
</cp:coreProperties>
</file>